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8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8" r:id="rId20"/>
    <p:sldId id="279" r:id="rId21"/>
    <p:sldId id="280" r:id="rId2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3B55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2304"/>
    <a:srgbClr val="FA04D7"/>
    <a:srgbClr val="C5EDFF"/>
    <a:srgbClr val="CEE6E3"/>
    <a:srgbClr val="FFFFFF"/>
    <a:srgbClr val="0B87A1"/>
    <a:srgbClr val="003B55"/>
    <a:srgbClr val="80B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481BB12-5921-42E7-BC21-FAF672B64696}">
  <a:tblStyle styleId="{2481BB12-5921-42E7-BC21-FAF672B6469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5" autoAdjust="0"/>
    <p:restoredTop sz="94674" autoAdjust="0"/>
  </p:normalViewPr>
  <p:slideViewPr>
    <p:cSldViewPr>
      <p:cViewPr>
        <p:scale>
          <a:sx n="100" d="100"/>
          <a:sy n="100" d="100"/>
        </p:scale>
        <p:origin x="-984" y="-40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4099" name="Shape 4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0821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3175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hape 3833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6146" name="Shape 3834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l-GR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hape 3855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8194" name="Shape 3856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l-GR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3855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0242" name="Shape 3856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l-GR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3855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2290" name="Shape 3856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l-GR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3855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4338" name="Shape 3856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l-GR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4035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31746" name="Shape 4036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l-GR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hape 11"/>
          <p:cNvGrpSpPr>
            <a:grpSpLocks/>
          </p:cNvGrpSpPr>
          <p:nvPr/>
        </p:nvGrpSpPr>
        <p:grpSpPr bwMode="auto">
          <a:xfrm rot="10800000">
            <a:off x="8705850" y="28575"/>
            <a:ext cx="409575" cy="5086350"/>
            <a:chOff x="836200" y="238125"/>
            <a:chExt cx="422425" cy="5238750"/>
          </a:xfrm>
        </p:grpSpPr>
        <p:sp>
          <p:nvSpPr>
            <p:cNvPr id="4" name="Shape 12"/>
            <p:cNvSpPr>
              <a:spLocks noChangeArrowheads="1"/>
            </p:cNvSpPr>
            <p:nvPr/>
          </p:nvSpPr>
          <p:spPr bwMode="auto">
            <a:xfrm>
              <a:off x="836200" y="270826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" name="Shape 13"/>
            <p:cNvSpPr>
              <a:spLocks noChangeArrowheads="1"/>
            </p:cNvSpPr>
            <p:nvPr/>
          </p:nvSpPr>
          <p:spPr bwMode="auto">
            <a:xfrm>
              <a:off x="836200" y="421252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" name="Shape 14"/>
            <p:cNvSpPr>
              <a:spLocks noChangeArrowheads="1"/>
            </p:cNvSpPr>
            <p:nvPr/>
          </p:nvSpPr>
          <p:spPr bwMode="auto">
            <a:xfrm>
              <a:off x="836200" y="571678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" name="Shape 15"/>
            <p:cNvSpPr>
              <a:spLocks noChangeArrowheads="1"/>
            </p:cNvSpPr>
            <p:nvPr/>
          </p:nvSpPr>
          <p:spPr bwMode="auto">
            <a:xfrm>
              <a:off x="836200" y="722104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" name="Shape 16"/>
            <p:cNvSpPr>
              <a:spLocks noChangeArrowheads="1"/>
            </p:cNvSpPr>
            <p:nvPr/>
          </p:nvSpPr>
          <p:spPr bwMode="auto">
            <a:xfrm>
              <a:off x="836200" y="872530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" name="Shape 17"/>
            <p:cNvSpPr>
              <a:spLocks noChangeArrowheads="1"/>
            </p:cNvSpPr>
            <p:nvPr/>
          </p:nvSpPr>
          <p:spPr bwMode="auto">
            <a:xfrm>
              <a:off x="836200" y="1055658"/>
              <a:ext cx="121161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" name="Shape 18"/>
            <p:cNvSpPr>
              <a:spLocks noChangeArrowheads="1"/>
            </p:cNvSpPr>
            <p:nvPr/>
          </p:nvSpPr>
          <p:spPr bwMode="auto">
            <a:xfrm>
              <a:off x="836200" y="1206084"/>
              <a:ext cx="121161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" name="Shape 19"/>
            <p:cNvSpPr>
              <a:spLocks noChangeArrowheads="1"/>
            </p:cNvSpPr>
            <p:nvPr/>
          </p:nvSpPr>
          <p:spPr bwMode="auto">
            <a:xfrm>
              <a:off x="836200" y="1356510"/>
              <a:ext cx="121161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" name="Shape 20"/>
            <p:cNvSpPr>
              <a:spLocks noChangeArrowheads="1"/>
            </p:cNvSpPr>
            <p:nvPr/>
          </p:nvSpPr>
          <p:spPr bwMode="auto">
            <a:xfrm>
              <a:off x="836200" y="1506936"/>
              <a:ext cx="121161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" name="Shape 21"/>
            <p:cNvSpPr>
              <a:spLocks noChangeArrowheads="1"/>
            </p:cNvSpPr>
            <p:nvPr/>
          </p:nvSpPr>
          <p:spPr bwMode="auto">
            <a:xfrm>
              <a:off x="836200" y="1657362"/>
              <a:ext cx="121161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" name="Shape 22"/>
            <p:cNvSpPr>
              <a:spLocks noChangeArrowheads="1"/>
            </p:cNvSpPr>
            <p:nvPr/>
          </p:nvSpPr>
          <p:spPr bwMode="auto">
            <a:xfrm>
              <a:off x="836200" y="177672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" name="Shape 23"/>
            <p:cNvSpPr>
              <a:spLocks noChangeArrowheads="1"/>
            </p:cNvSpPr>
            <p:nvPr/>
          </p:nvSpPr>
          <p:spPr bwMode="auto">
            <a:xfrm>
              <a:off x="836200" y="1927147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" name="Shape 24"/>
            <p:cNvSpPr>
              <a:spLocks noChangeArrowheads="1"/>
            </p:cNvSpPr>
            <p:nvPr/>
          </p:nvSpPr>
          <p:spPr bwMode="auto">
            <a:xfrm>
              <a:off x="836200" y="2077573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" name="Shape 25"/>
            <p:cNvSpPr>
              <a:spLocks noChangeArrowheads="1"/>
            </p:cNvSpPr>
            <p:nvPr/>
          </p:nvSpPr>
          <p:spPr bwMode="auto">
            <a:xfrm>
              <a:off x="836200" y="2227999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" name="Shape 26"/>
            <p:cNvSpPr>
              <a:spLocks noChangeArrowheads="1"/>
            </p:cNvSpPr>
            <p:nvPr/>
          </p:nvSpPr>
          <p:spPr bwMode="auto">
            <a:xfrm>
              <a:off x="836200" y="2378425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" name="Shape 27"/>
            <p:cNvSpPr>
              <a:spLocks noChangeArrowheads="1"/>
            </p:cNvSpPr>
            <p:nvPr/>
          </p:nvSpPr>
          <p:spPr bwMode="auto">
            <a:xfrm>
              <a:off x="836200" y="252885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" name="Shape 28"/>
            <p:cNvSpPr>
              <a:spLocks noChangeArrowheads="1"/>
            </p:cNvSpPr>
            <p:nvPr/>
          </p:nvSpPr>
          <p:spPr bwMode="auto">
            <a:xfrm>
              <a:off x="836200" y="2679277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" name="Shape 29"/>
            <p:cNvSpPr>
              <a:spLocks noChangeArrowheads="1"/>
            </p:cNvSpPr>
            <p:nvPr/>
          </p:nvSpPr>
          <p:spPr bwMode="auto">
            <a:xfrm>
              <a:off x="836200" y="2829703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" name="Shape 30"/>
            <p:cNvSpPr>
              <a:spLocks noChangeArrowheads="1"/>
            </p:cNvSpPr>
            <p:nvPr/>
          </p:nvSpPr>
          <p:spPr bwMode="auto">
            <a:xfrm>
              <a:off x="836200" y="2980129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" name="Shape 31"/>
            <p:cNvSpPr>
              <a:spLocks noChangeArrowheads="1"/>
            </p:cNvSpPr>
            <p:nvPr/>
          </p:nvSpPr>
          <p:spPr bwMode="auto">
            <a:xfrm>
              <a:off x="836200" y="3130555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" name="Shape 32"/>
            <p:cNvSpPr>
              <a:spLocks noChangeArrowheads="1"/>
            </p:cNvSpPr>
            <p:nvPr/>
          </p:nvSpPr>
          <p:spPr bwMode="auto">
            <a:xfrm>
              <a:off x="836200" y="328098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" name="Shape 33"/>
            <p:cNvSpPr>
              <a:spLocks noChangeArrowheads="1"/>
            </p:cNvSpPr>
            <p:nvPr/>
          </p:nvSpPr>
          <p:spPr bwMode="auto">
            <a:xfrm>
              <a:off x="836200" y="3431407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" name="Shape 34"/>
            <p:cNvSpPr>
              <a:spLocks noChangeArrowheads="1"/>
            </p:cNvSpPr>
            <p:nvPr/>
          </p:nvSpPr>
          <p:spPr bwMode="auto">
            <a:xfrm>
              <a:off x="836200" y="3581834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" name="Shape 35"/>
            <p:cNvSpPr>
              <a:spLocks noChangeArrowheads="1"/>
            </p:cNvSpPr>
            <p:nvPr/>
          </p:nvSpPr>
          <p:spPr bwMode="auto">
            <a:xfrm>
              <a:off x="836200" y="3732260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" name="Shape 36"/>
            <p:cNvSpPr>
              <a:spLocks noChangeArrowheads="1"/>
            </p:cNvSpPr>
            <p:nvPr/>
          </p:nvSpPr>
          <p:spPr bwMode="auto">
            <a:xfrm>
              <a:off x="836200" y="3882686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" name="Shape 37"/>
            <p:cNvSpPr>
              <a:spLocks noChangeArrowheads="1"/>
            </p:cNvSpPr>
            <p:nvPr/>
          </p:nvSpPr>
          <p:spPr bwMode="auto">
            <a:xfrm>
              <a:off x="836200" y="4065813"/>
              <a:ext cx="121161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" name="Shape 38"/>
            <p:cNvSpPr>
              <a:spLocks noChangeArrowheads="1"/>
            </p:cNvSpPr>
            <p:nvPr/>
          </p:nvSpPr>
          <p:spPr bwMode="auto">
            <a:xfrm>
              <a:off x="836200" y="4216239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" name="Shape 39"/>
            <p:cNvSpPr>
              <a:spLocks noChangeArrowheads="1"/>
            </p:cNvSpPr>
            <p:nvPr/>
          </p:nvSpPr>
          <p:spPr bwMode="auto">
            <a:xfrm>
              <a:off x="836200" y="4366665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" name="Shape 40"/>
            <p:cNvSpPr>
              <a:spLocks noChangeArrowheads="1"/>
            </p:cNvSpPr>
            <p:nvPr/>
          </p:nvSpPr>
          <p:spPr bwMode="auto">
            <a:xfrm>
              <a:off x="836200" y="4517091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" name="Shape 41"/>
            <p:cNvSpPr>
              <a:spLocks noChangeArrowheads="1"/>
            </p:cNvSpPr>
            <p:nvPr/>
          </p:nvSpPr>
          <p:spPr bwMode="auto">
            <a:xfrm>
              <a:off x="836200" y="4667517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" name="Shape 42"/>
            <p:cNvSpPr>
              <a:spLocks noChangeArrowheads="1"/>
            </p:cNvSpPr>
            <p:nvPr/>
          </p:nvSpPr>
          <p:spPr bwMode="auto">
            <a:xfrm>
              <a:off x="836200" y="4786877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" name="Shape 43"/>
            <p:cNvSpPr>
              <a:spLocks noChangeArrowheads="1"/>
            </p:cNvSpPr>
            <p:nvPr/>
          </p:nvSpPr>
          <p:spPr bwMode="auto">
            <a:xfrm>
              <a:off x="836200" y="4937303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" name="Shape 44"/>
            <p:cNvSpPr>
              <a:spLocks noChangeArrowheads="1"/>
            </p:cNvSpPr>
            <p:nvPr/>
          </p:nvSpPr>
          <p:spPr bwMode="auto">
            <a:xfrm>
              <a:off x="836200" y="5087729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" name="Shape 45"/>
            <p:cNvSpPr>
              <a:spLocks noChangeArrowheads="1"/>
            </p:cNvSpPr>
            <p:nvPr/>
          </p:nvSpPr>
          <p:spPr bwMode="auto">
            <a:xfrm>
              <a:off x="836200" y="5238155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" name="Shape 46"/>
            <p:cNvSpPr>
              <a:spLocks noChangeArrowheads="1"/>
            </p:cNvSpPr>
            <p:nvPr/>
          </p:nvSpPr>
          <p:spPr bwMode="auto">
            <a:xfrm>
              <a:off x="836200" y="538858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" name="Shape 47"/>
            <p:cNvSpPr>
              <a:spLocks noChangeArrowheads="1"/>
            </p:cNvSpPr>
            <p:nvPr/>
          </p:nvSpPr>
          <p:spPr bwMode="auto">
            <a:xfrm>
              <a:off x="986832" y="38855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" name="Shape 48"/>
            <p:cNvSpPr>
              <a:spLocks noChangeArrowheads="1"/>
            </p:cNvSpPr>
            <p:nvPr/>
          </p:nvSpPr>
          <p:spPr bwMode="auto">
            <a:xfrm>
              <a:off x="986832" y="538977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" name="Shape 49"/>
            <p:cNvSpPr>
              <a:spLocks noChangeArrowheads="1"/>
            </p:cNvSpPr>
            <p:nvPr/>
          </p:nvSpPr>
          <p:spPr bwMode="auto">
            <a:xfrm>
              <a:off x="986832" y="839829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" name="Shape 50"/>
            <p:cNvSpPr>
              <a:spLocks noChangeArrowheads="1"/>
            </p:cNvSpPr>
            <p:nvPr/>
          </p:nvSpPr>
          <p:spPr bwMode="auto">
            <a:xfrm>
              <a:off x="986832" y="1173382"/>
              <a:ext cx="121161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" name="Shape 51"/>
            <p:cNvSpPr>
              <a:spLocks noChangeArrowheads="1"/>
            </p:cNvSpPr>
            <p:nvPr/>
          </p:nvSpPr>
          <p:spPr bwMode="auto">
            <a:xfrm>
              <a:off x="986832" y="1323809"/>
              <a:ext cx="121161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" name="Shape 52"/>
            <p:cNvSpPr>
              <a:spLocks noChangeArrowheads="1"/>
            </p:cNvSpPr>
            <p:nvPr/>
          </p:nvSpPr>
          <p:spPr bwMode="auto">
            <a:xfrm>
              <a:off x="986832" y="1744020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" name="Shape 53"/>
            <p:cNvSpPr>
              <a:spLocks noChangeArrowheads="1"/>
            </p:cNvSpPr>
            <p:nvPr/>
          </p:nvSpPr>
          <p:spPr bwMode="auto">
            <a:xfrm>
              <a:off x="986832" y="1894446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" name="Shape 54"/>
            <p:cNvSpPr>
              <a:spLocks noChangeArrowheads="1"/>
            </p:cNvSpPr>
            <p:nvPr/>
          </p:nvSpPr>
          <p:spPr bwMode="auto">
            <a:xfrm>
              <a:off x="986832" y="2227999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" name="Shape 55"/>
            <p:cNvSpPr>
              <a:spLocks noChangeArrowheads="1"/>
            </p:cNvSpPr>
            <p:nvPr/>
          </p:nvSpPr>
          <p:spPr bwMode="auto">
            <a:xfrm>
              <a:off x="986832" y="2378425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" name="Shape 56"/>
            <p:cNvSpPr>
              <a:spLocks noChangeArrowheads="1"/>
            </p:cNvSpPr>
            <p:nvPr/>
          </p:nvSpPr>
          <p:spPr bwMode="auto">
            <a:xfrm>
              <a:off x="986832" y="252885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" name="Shape 57"/>
            <p:cNvSpPr>
              <a:spLocks noChangeArrowheads="1"/>
            </p:cNvSpPr>
            <p:nvPr/>
          </p:nvSpPr>
          <p:spPr bwMode="auto">
            <a:xfrm>
              <a:off x="986832" y="2797002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" name="Shape 58"/>
            <p:cNvSpPr>
              <a:spLocks noChangeArrowheads="1"/>
            </p:cNvSpPr>
            <p:nvPr/>
          </p:nvSpPr>
          <p:spPr bwMode="auto">
            <a:xfrm>
              <a:off x="986832" y="2980129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2" name="Shape 59"/>
            <p:cNvSpPr>
              <a:spLocks noChangeArrowheads="1"/>
            </p:cNvSpPr>
            <p:nvPr/>
          </p:nvSpPr>
          <p:spPr bwMode="auto">
            <a:xfrm>
              <a:off x="986832" y="3130555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3" name="Shape 60"/>
            <p:cNvSpPr>
              <a:spLocks noChangeArrowheads="1"/>
            </p:cNvSpPr>
            <p:nvPr/>
          </p:nvSpPr>
          <p:spPr bwMode="auto">
            <a:xfrm>
              <a:off x="986832" y="3581834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4" name="Shape 61"/>
            <p:cNvSpPr>
              <a:spLocks noChangeArrowheads="1"/>
            </p:cNvSpPr>
            <p:nvPr/>
          </p:nvSpPr>
          <p:spPr bwMode="auto">
            <a:xfrm>
              <a:off x="986832" y="3732260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5" name="Shape 62"/>
            <p:cNvSpPr>
              <a:spLocks noChangeArrowheads="1"/>
            </p:cNvSpPr>
            <p:nvPr/>
          </p:nvSpPr>
          <p:spPr bwMode="auto">
            <a:xfrm>
              <a:off x="986832" y="3882686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6" name="Shape 63"/>
            <p:cNvSpPr>
              <a:spLocks noChangeArrowheads="1"/>
            </p:cNvSpPr>
            <p:nvPr/>
          </p:nvSpPr>
          <p:spPr bwMode="auto">
            <a:xfrm>
              <a:off x="986832" y="4216239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7" name="Shape 64"/>
            <p:cNvSpPr>
              <a:spLocks noChangeArrowheads="1"/>
            </p:cNvSpPr>
            <p:nvPr/>
          </p:nvSpPr>
          <p:spPr bwMode="auto">
            <a:xfrm>
              <a:off x="986832" y="4366665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8" name="Shape 65"/>
            <p:cNvSpPr>
              <a:spLocks noChangeArrowheads="1"/>
            </p:cNvSpPr>
            <p:nvPr/>
          </p:nvSpPr>
          <p:spPr bwMode="auto">
            <a:xfrm>
              <a:off x="986832" y="4517091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9" name="Shape 66"/>
            <p:cNvSpPr>
              <a:spLocks noChangeArrowheads="1"/>
            </p:cNvSpPr>
            <p:nvPr/>
          </p:nvSpPr>
          <p:spPr bwMode="auto">
            <a:xfrm>
              <a:off x="986832" y="4667517"/>
              <a:ext cx="121161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0" name="Shape 67"/>
            <p:cNvSpPr>
              <a:spLocks noChangeArrowheads="1"/>
            </p:cNvSpPr>
            <p:nvPr/>
          </p:nvSpPr>
          <p:spPr bwMode="auto">
            <a:xfrm>
              <a:off x="986832" y="4937303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1" name="Shape 68"/>
            <p:cNvSpPr>
              <a:spLocks noChangeArrowheads="1"/>
            </p:cNvSpPr>
            <p:nvPr/>
          </p:nvSpPr>
          <p:spPr bwMode="auto">
            <a:xfrm>
              <a:off x="986832" y="5087729"/>
              <a:ext cx="121161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2" name="Shape 69"/>
            <p:cNvSpPr>
              <a:spLocks noChangeArrowheads="1"/>
            </p:cNvSpPr>
            <p:nvPr/>
          </p:nvSpPr>
          <p:spPr bwMode="auto">
            <a:xfrm>
              <a:off x="986832" y="5388581"/>
              <a:ext cx="121161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3" name="Shape 70"/>
            <p:cNvSpPr>
              <a:spLocks noChangeArrowheads="1"/>
            </p:cNvSpPr>
            <p:nvPr/>
          </p:nvSpPr>
          <p:spPr bwMode="auto">
            <a:xfrm>
              <a:off x="1137464" y="238125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4" name="Shape 71"/>
            <p:cNvSpPr>
              <a:spLocks noChangeArrowheads="1"/>
            </p:cNvSpPr>
            <p:nvPr/>
          </p:nvSpPr>
          <p:spPr bwMode="auto">
            <a:xfrm>
              <a:off x="1137464" y="538977"/>
              <a:ext cx="121161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5" name="Shape 72"/>
            <p:cNvSpPr>
              <a:spLocks noChangeArrowheads="1"/>
            </p:cNvSpPr>
            <p:nvPr/>
          </p:nvSpPr>
          <p:spPr bwMode="auto">
            <a:xfrm>
              <a:off x="1137464" y="1022956"/>
              <a:ext cx="121161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6" name="Shape 73"/>
            <p:cNvSpPr>
              <a:spLocks noChangeArrowheads="1"/>
            </p:cNvSpPr>
            <p:nvPr/>
          </p:nvSpPr>
          <p:spPr bwMode="auto">
            <a:xfrm>
              <a:off x="1137464" y="1173382"/>
              <a:ext cx="121161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7" name="Shape 74"/>
            <p:cNvSpPr>
              <a:spLocks noChangeArrowheads="1"/>
            </p:cNvSpPr>
            <p:nvPr/>
          </p:nvSpPr>
          <p:spPr bwMode="auto">
            <a:xfrm>
              <a:off x="1137464" y="1474235"/>
              <a:ext cx="121161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8" name="Shape 75"/>
            <p:cNvSpPr>
              <a:spLocks noChangeArrowheads="1"/>
            </p:cNvSpPr>
            <p:nvPr/>
          </p:nvSpPr>
          <p:spPr bwMode="auto">
            <a:xfrm>
              <a:off x="1137464" y="1624661"/>
              <a:ext cx="121161" cy="122629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69" name="Shape 76"/>
            <p:cNvSpPr>
              <a:spLocks noChangeArrowheads="1"/>
            </p:cNvSpPr>
            <p:nvPr/>
          </p:nvSpPr>
          <p:spPr bwMode="auto">
            <a:xfrm>
              <a:off x="1137464" y="2227999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0" name="Shape 77"/>
            <p:cNvSpPr>
              <a:spLocks noChangeArrowheads="1"/>
            </p:cNvSpPr>
            <p:nvPr/>
          </p:nvSpPr>
          <p:spPr bwMode="auto">
            <a:xfrm>
              <a:off x="1137464" y="2378425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1" name="Shape 78"/>
            <p:cNvSpPr>
              <a:spLocks noChangeArrowheads="1"/>
            </p:cNvSpPr>
            <p:nvPr/>
          </p:nvSpPr>
          <p:spPr bwMode="auto">
            <a:xfrm>
              <a:off x="1137464" y="2528851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2" name="Shape 79"/>
            <p:cNvSpPr>
              <a:spLocks noChangeArrowheads="1"/>
            </p:cNvSpPr>
            <p:nvPr/>
          </p:nvSpPr>
          <p:spPr bwMode="auto">
            <a:xfrm>
              <a:off x="1137464" y="2679277"/>
              <a:ext cx="121161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3" name="Shape 80"/>
            <p:cNvSpPr>
              <a:spLocks noChangeArrowheads="1"/>
            </p:cNvSpPr>
            <p:nvPr/>
          </p:nvSpPr>
          <p:spPr bwMode="auto">
            <a:xfrm>
              <a:off x="1137464" y="2980129"/>
              <a:ext cx="121161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4" name="Shape 81"/>
            <p:cNvSpPr>
              <a:spLocks noChangeArrowheads="1"/>
            </p:cNvSpPr>
            <p:nvPr/>
          </p:nvSpPr>
          <p:spPr bwMode="auto">
            <a:xfrm>
              <a:off x="1137464" y="3280981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5" name="Shape 82"/>
            <p:cNvSpPr>
              <a:spLocks noChangeArrowheads="1"/>
            </p:cNvSpPr>
            <p:nvPr/>
          </p:nvSpPr>
          <p:spPr bwMode="auto">
            <a:xfrm>
              <a:off x="1137464" y="3431407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6" name="Shape 83"/>
            <p:cNvSpPr>
              <a:spLocks noChangeArrowheads="1"/>
            </p:cNvSpPr>
            <p:nvPr/>
          </p:nvSpPr>
          <p:spPr bwMode="auto">
            <a:xfrm>
              <a:off x="1137464" y="3732260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7" name="Shape 84"/>
            <p:cNvSpPr>
              <a:spLocks noChangeArrowheads="1"/>
            </p:cNvSpPr>
            <p:nvPr/>
          </p:nvSpPr>
          <p:spPr bwMode="auto">
            <a:xfrm>
              <a:off x="1137464" y="3882686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8" name="Shape 85"/>
            <p:cNvSpPr>
              <a:spLocks noChangeArrowheads="1"/>
            </p:cNvSpPr>
            <p:nvPr/>
          </p:nvSpPr>
          <p:spPr bwMode="auto">
            <a:xfrm>
              <a:off x="1137464" y="4065813"/>
              <a:ext cx="121161" cy="122630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79" name="Shape 86"/>
            <p:cNvSpPr>
              <a:spLocks noChangeArrowheads="1"/>
            </p:cNvSpPr>
            <p:nvPr/>
          </p:nvSpPr>
          <p:spPr bwMode="auto">
            <a:xfrm>
              <a:off x="1137464" y="4216239"/>
              <a:ext cx="121161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0" name="Shape 87"/>
            <p:cNvSpPr>
              <a:spLocks noChangeArrowheads="1"/>
            </p:cNvSpPr>
            <p:nvPr/>
          </p:nvSpPr>
          <p:spPr bwMode="auto">
            <a:xfrm>
              <a:off x="1137464" y="4667517"/>
              <a:ext cx="121161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1" name="Shape 88"/>
            <p:cNvSpPr>
              <a:spLocks noChangeArrowheads="1"/>
            </p:cNvSpPr>
            <p:nvPr/>
          </p:nvSpPr>
          <p:spPr bwMode="auto">
            <a:xfrm>
              <a:off x="1137464" y="4786877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2" name="Shape 89"/>
            <p:cNvSpPr>
              <a:spLocks noChangeArrowheads="1"/>
            </p:cNvSpPr>
            <p:nvPr/>
          </p:nvSpPr>
          <p:spPr bwMode="auto">
            <a:xfrm>
              <a:off x="1137464" y="5087729"/>
              <a:ext cx="121161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3" name="Shape 90"/>
            <p:cNvSpPr>
              <a:spLocks noChangeArrowheads="1"/>
            </p:cNvSpPr>
            <p:nvPr/>
          </p:nvSpPr>
          <p:spPr bwMode="auto">
            <a:xfrm>
              <a:off x="1137464" y="5238155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4" name="Shape 91"/>
            <p:cNvSpPr>
              <a:spLocks noChangeArrowheads="1"/>
            </p:cNvSpPr>
            <p:nvPr/>
          </p:nvSpPr>
          <p:spPr bwMode="auto">
            <a:xfrm>
              <a:off x="1137464" y="5388581"/>
              <a:ext cx="121161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</p:grpSp>
      <p:grpSp>
        <p:nvGrpSpPr>
          <p:cNvPr id="85" name="Shape 92"/>
          <p:cNvGrpSpPr>
            <a:grpSpLocks/>
          </p:cNvGrpSpPr>
          <p:nvPr/>
        </p:nvGrpSpPr>
        <p:grpSpPr bwMode="auto">
          <a:xfrm rot="10800000">
            <a:off x="6659563" y="28575"/>
            <a:ext cx="2309812" cy="5086350"/>
            <a:chOff x="986700" y="238125"/>
            <a:chExt cx="2379075" cy="5238750"/>
          </a:xfrm>
        </p:grpSpPr>
        <p:sp>
          <p:nvSpPr>
            <p:cNvPr id="86" name="Shape 93"/>
            <p:cNvSpPr>
              <a:spLocks noChangeArrowheads="1"/>
            </p:cNvSpPr>
            <p:nvPr/>
          </p:nvSpPr>
          <p:spPr bwMode="auto">
            <a:xfrm>
              <a:off x="953998" y="27082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7" name="Shape 94"/>
            <p:cNvSpPr>
              <a:spLocks noChangeArrowheads="1"/>
            </p:cNvSpPr>
            <p:nvPr/>
          </p:nvSpPr>
          <p:spPr bwMode="auto">
            <a:xfrm>
              <a:off x="953998" y="722104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8" name="Shape 95"/>
            <p:cNvSpPr>
              <a:spLocks noChangeArrowheads="1"/>
            </p:cNvSpPr>
            <p:nvPr/>
          </p:nvSpPr>
          <p:spPr bwMode="auto">
            <a:xfrm>
              <a:off x="953998" y="1055658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89" name="Shape 96"/>
            <p:cNvSpPr>
              <a:spLocks noChangeArrowheads="1"/>
            </p:cNvSpPr>
            <p:nvPr/>
          </p:nvSpPr>
          <p:spPr bwMode="auto">
            <a:xfrm>
              <a:off x="953998" y="1506936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0" name="Shape 97"/>
            <p:cNvSpPr>
              <a:spLocks noChangeArrowheads="1"/>
            </p:cNvSpPr>
            <p:nvPr/>
          </p:nvSpPr>
          <p:spPr bwMode="auto">
            <a:xfrm>
              <a:off x="953998" y="1657362"/>
              <a:ext cx="120998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1" name="Shape 98"/>
            <p:cNvSpPr>
              <a:spLocks noChangeArrowheads="1"/>
            </p:cNvSpPr>
            <p:nvPr/>
          </p:nvSpPr>
          <p:spPr bwMode="auto">
            <a:xfrm>
              <a:off x="953998" y="207757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2" name="Shape 99"/>
            <p:cNvSpPr>
              <a:spLocks noChangeArrowheads="1"/>
            </p:cNvSpPr>
            <p:nvPr/>
          </p:nvSpPr>
          <p:spPr bwMode="auto">
            <a:xfrm>
              <a:off x="953998" y="2679277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3" name="Shape 100"/>
            <p:cNvSpPr>
              <a:spLocks noChangeArrowheads="1"/>
            </p:cNvSpPr>
            <p:nvPr/>
          </p:nvSpPr>
          <p:spPr bwMode="auto">
            <a:xfrm>
              <a:off x="953998" y="32809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4" name="Shape 101"/>
            <p:cNvSpPr>
              <a:spLocks noChangeArrowheads="1"/>
            </p:cNvSpPr>
            <p:nvPr/>
          </p:nvSpPr>
          <p:spPr bwMode="auto">
            <a:xfrm>
              <a:off x="953998" y="343140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5" name="Shape 102"/>
            <p:cNvSpPr>
              <a:spLocks noChangeArrowheads="1"/>
            </p:cNvSpPr>
            <p:nvPr/>
          </p:nvSpPr>
          <p:spPr bwMode="auto">
            <a:xfrm>
              <a:off x="953998" y="4065813"/>
              <a:ext cx="120998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6" name="Shape 103"/>
            <p:cNvSpPr>
              <a:spLocks noChangeArrowheads="1"/>
            </p:cNvSpPr>
            <p:nvPr/>
          </p:nvSpPr>
          <p:spPr bwMode="auto">
            <a:xfrm>
              <a:off x="953998" y="478687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7" name="Shape 104"/>
            <p:cNvSpPr>
              <a:spLocks noChangeArrowheads="1"/>
            </p:cNvSpPr>
            <p:nvPr/>
          </p:nvSpPr>
          <p:spPr bwMode="auto">
            <a:xfrm>
              <a:off x="953998" y="523815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8" name="Shape 105"/>
            <p:cNvSpPr>
              <a:spLocks noChangeArrowheads="1"/>
            </p:cNvSpPr>
            <p:nvPr/>
          </p:nvSpPr>
          <p:spPr bwMode="auto">
            <a:xfrm>
              <a:off x="1104427" y="421252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99" name="Shape 106"/>
            <p:cNvSpPr>
              <a:spLocks noChangeArrowheads="1"/>
            </p:cNvSpPr>
            <p:nvPr/>
          </p:nvSpPr>
          <p:spPr bwMode="auto">
            <a:xfrm>
              <a:off x="1104427" y="722104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0" name="Shape 107"/>
            <p:cNvSpPr>
              <a:spLocks noChangeArrowheads="1"/>
            </p:cNvSpPr>
            <p:nvPr/>
          </p:nvSpPr>
          <p:spPr bwMode="auto">
            <a:xfrm>
              <a:off x="1104427" y="872530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1" name="Shape 108"/>
            <p:cNvSpPr>
              <a:spLocks noChangeArrowheads="1"/>
            </p:cNvSpPr>
            <p:nvPr/>
          </p:nvSpPr>
          <p:spPr bwMode="auto">
            <a:xfrm>
              <a:off x="1104427" y="1356510"/>
              <a:ext cx="120998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2" name="Shape 109"/>
            <p:cNvSpPr>
              <a:spLocks noChangeArrowheads="1"/>
            </p:cNvSpPr>
            <p:nvPr/>
          </p:nvSpPr>
          <p:spPr bwMode="auto">
            <a:xfrm>
              <a:off x="1104427" y="1776721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3" name="Shape 110"/>
            <p:cNvSpPr>
              <a:spLocks noChangeArrowheads="1"/>
            </p:cNvSpPr>
            <p:nvPr/>
          </p:nvSpPr>
          <p:spPr bwMode="auto">
            <a:xfrm>
              <a:off x="1104427" y="1927147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4" name="Shape 111"/>
            <p:cNvSpPr>
              <a:spLocks noChangeArrowheads="1"/>
            </p:cNvSpPr>
            <p:nvPr/>
          </p:nvSpPr>
          <p:spPr bwMode="auto">
            <a:xfrm>
              <a:off x="1104427" y="2077573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5" name="Shape 112"/>
            <p:cNvSpPr>
              <a:spLocks noChangeArrowheads="1"/>
            </p:cNvSpPr>
            <p:nvPr/>
          </p:nvSpPr>
          <p:spPr bwMode="auto">
            <a:xfrm>
              <a:off x="1104427" y="2829703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6" name="Shape 113"/>
            <p:cNvSpPr>
              <a:spLocks noChangeArrowheads="1"/>
            </p:cNvSpPr>
            <p:nvPr/>
          </p:nvSpPr>
          <p:spPr bwMode="auto">
            <a:xfrm>
              <a:off x="1104427" y="3130555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7" name="Shape 114"/>
            <p:cNvSpPr>
              <a:spLocks noChangeArrowheads="1"/>
            </p:cNvSpPr>
            <p:nvPr/>
          </p:nvSpPr>
          <p:spPr bwMode="auto">
            <a:xfrm>
              <a:off x="1104427" y="3581834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8" name="Shape 115"/>
            <p:cNvSpPr>
              <a:spLocks noChangeArrowheads="1"/>
            </p:cNvSpPr>
            <p:nvPr/>
          </p:nvSpPr>
          <p:spPr bwMode="auto">
            <a:xfrm>
              <a:off x="1104427" y="4366665"/>
              <a:ext cx="120998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09" name="Shape 116"/>
            <p:cNvSpPr>
              <a:spLocks noChangeArrowheads="1"/>
            </p:cNvSpPr>
            <p:nvPr/>
          </p:nvSpPr>
          <p:spPr bwMode="auto">
            <a:xfrm>
              <a:off x="1104427" y="4517091"/>
              <a:ext cx="120998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0" name="Shape 117"/>
            <p:cNvSpPr>
              <a:spLocks noChangeArrowheads="1"/>
            </p:cNvSpPr>
            <p:nvPr/>
          </p:nvSpPr>
          <p:spPr bwMode="auto">
            <a:xfrm>
              <a:off x="1104427" y="4937303"/>
              <a:ext cx="120998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1" name="Shape 118"/>
            <p:cNvSpPr>
              <a:spLocks noChangeArrowheads="1"/>
            </p:cNvSpPr>
            <p:nvPr/>
          </p:nvSpPr>
          <p:spPr bwMode="auto">
            <a:xfrm>
              <a:off x="1254857" y="27082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2" name="Shape 119"/>
            <p:cNvSpPr>
              <a:spLocks noChangeArrowheads="1"/>
            </p:cNvSpPr>
            <p:nvPr/>
          </p:nvSpPr>
          <p:spPr bwMode="auto">
            <a:xfrm>
              <a:off x="1254857" y="571678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3" name="Shape 120"/>
            <p:cNvSpPr>
              <a:spLocks noChangeArrowheads="1"/>
            </p:cNvSpPr>
            <p:nvPr/>
          </p:nvSpPr>
          <p:spPr bwMode="auto">
            <a:xfrm>
              <a:off x="1254857" y="1055658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4" name="Shape 121"/>
            <p:cNvSpPr>
              <a:spLocks noChangeArrowheads="1"/>
            </p:cNvSpPr>
            <p:nvPr/>
          </p:nvSpPr>
          <p:spPr bwMode="auto">
            <a:xfrm>
              <a:off x="1254857" y="1206084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5" name="Shape 122"/>
            <p:cNvSpPr>
              <a:spLocks noChangeArrowheads="1"/>
            </p:cNvSpPr>
            <p:nvPr/>
          </p:nvSpPr>
          <p:spPr bwMode="auto">
            <a:xfrm>
              <a:off x="1254857" y="1506936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6" name="Shape 123"/>
            <p:cNvSpPr>
              <a:spLocks noChangeArrowheads="1"/>
            </p:cNvSpPr>
            <p:nvPr/>
          </p:nvSpPr>
          <p:spPr bwMode="auto">
            <a:xfrm>
              <a:off x="1254857" y="1657362"/>
              <a:ext cx="120998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7" name="Shape 124"/>
            <p:cNvSpPr>
              <a:spLocks noChangeArrowheads="1"/>
            </p:cNvSpPr>
            <p:nvPr/>
          </p:nvSpPr>
          <p:spPr bwMode="auto">
            <a:xfrm>
              <a:off x="1254857" y="2227999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8" name="Shape 125"/>
            <p:cNvSpPr>
              <a:spLocks noChangeArrowheads="1"/>
            </p:cNvSpPr>
            <p:nvPr/>
          </p:nvSpPr>
          <p:spPr bwMode="auto">
            <a:xfrm>
              <a:off x="1254857" y="237842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19" name="Shape 126"/>
            <p:cNvSpPr>
              <a:spLocks noChangeArrowheads="1"/>
            </p:cNvSpPr>
            <p:nvPr/>
          </p:nvSpPr>
          <p:spPr bwMode="auto">
            <a:xfrm>
              <a:off x="1254857" y="2679277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0" name="Shape 127"/>
            <p:cNvSpPr>
              <a:spLocks noChangeArrowheads="1"/>
            </p:cNvSpPr>
            <p:nvPr/>
          </p:nvSpPr>
          <p:spPr bwMode="auto">
            <a:xfrm>
              <a:off x="1254857" y="282970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1" name="Shape 128"/>
            <p:cNvSpPr>
              <a:spLocks noChangeArrowheads="1"/>
            </p:cNvSpPr>
            <p:nvPr/>
          </p:nvSpPr>
          <p:spPr bwMode="auto">
            <a:xfrm>
              <a:off x="1254857" y="313055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2" name="Shape 129"/>
            <p:cNvSpPr>
              <a:spLocks noChangeArrowheads="1"/>
            </p:cNvSpPr>
            <p:nvPr/>
          </p:nvSpPr>
          <p:spPr bwMode="auto">
            <a:xfrm>
              <a:off x="1254857" y="32809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3" name="Shape 130"/>
            <p:cNvSpPr>
              <a:spLocks noChangeArrowheads="1"/>
            </p:cNvSpPr>
            <p:nvPr/>
          </p:nvSpPr>
          <p:spPr bwMode="auto">
            <a:xfrm>
              <a:off x="1254857" y="343140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4" name="Shape 131"/>
            <p:cNvSpPr>
              <a:spLocks noChangeArrowheads="1"/>
            </p:cNvSpPr>
            <p:nvPr/>
          </p:nvSpPr>
          <p:spPr bwMode="auto">
            <a:xfrm>
              <a:off x="1254857" y="3581834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5" name="Shape 132"/>
            <p:cNvSpPr>
              <a:spLocks noChangeArrowheads="1"/>
            </p:cNvSpPr>
            <p:nvPr/>
          </p:nvSpPr>
          <p:spPr bwMode="auto">
            <a:xfrm>
              <a:off x="1254857" y="4065813"/>
              <a:ext cx="120998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6" name="Shape 133"/>
            <p:cNvSpPr>
              <a:spLocks noChangeArrowheads="1"/>
            </p:cNvSpPr>
            <p:nvPr/>
          </p:nvSpPr>
          <p:spPr bwMode="auto">
            <a:xfrm>
              <a:off x="1254857" y="4216239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7" name="Shape 134"/>
            <p:cNvSpPr>
              <a:spLocks noChangeArrowheads="1"/>
            </p:cNvSpPr>
            <p:nvPr/>
          </p:nvSpPr>
          <p:spPr bwMode="auto">
            <a:xfrm>
              <a:off x="1254857" y="4366665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8" name="Shape 135"/>
            <p:cNvSpPr>
              <a:spLocks noChangeArrowheads="1"/>
            </p:cNvSpPr>
            <p:nvPr/>
          </p:nvSpPr>
          <p:spPr bwMode="auto">
            <a:xfrm>
              <a:off x="1254857" y="4667517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29" name="Shape 136"/>
            <p:cNvSpPr>
              <a:spLocks noChangeArrowheads="1"/>
            </p:cNvSpPr>
            <p:nvPr/>
          </p:nvSpPr>
          <p:spPr bwMode="auto">
            <a:xfrm>
              <a:off x="1254857" y="493730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0" name="Shape 137"/>
            <p:cNvSpPr>
              <a:spLocks noChangeArrowheads="1"/>
            </p:cNvSpPr>
            <p:nvPr/>
          </p:nvSpPr>
          <p:spPr bwMode="auto">
            <a:xfrm>
              <a:off x="1254857" y="53885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1" name="Shape 138"/>
            <p:cNvSpPr>
              <a:spLocks noChangeArrowheads="1"/>
            </p:cNvSpPr>
            <p:nvPr/>
          </p:nvSpPr>
          <p:spPr bwMode="auto">
            <a:xfrm>
              <a:off x="1405286" y="27082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2" name="Shape 139"/>
            <p:cNvSpPr>
              <a:spLocks noChangeArrowheads="1"/>
            </p:cNvSpPr>
            <p:nvPr/>
          </p:nvSpPr>
          <p:spPr bwMode="auto">
            <a:xfrm>
              <a:off x="1405286" y="571678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3" name="Shape 140"/>
            <p:cNvSpPr>
              <a:spLocks noChangeArrowheads="1"/>
            </p:cNvSpPr>
            <p:nvPr/>
          </p:nvSpPr>
          <p:spPr bwMode="auto">
            <a:xfrm>
              <a:off x="1405286" y="722104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4" name="Shape 141"/>
            <p:cNvSpPr>
              <a:spLocks noChangeArrowheads="1"/>
            </p:cNvSpPr>
            <p:nvPr/>
          </p:nvSpPr>
          <p:spPr bwMode="auto">
            <a:xfrm>
              <a:off x="1405286" y="872530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5" name="Shape 142"/>
            <p:cNvSpPr>
              <a:spLocks noChangeArrowheads="1"/>
            </p:cNvSpPr>
            <p:nvPr/>
          </p:nvSpPr>
          <p:spPr bwMode="auto">
            <a:xfrm>
              <a:off x="1405286" y="1055658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6" name="Shape 143"/>
            <p:cNvSpPr>
              <a:spLocks noChangeArrowheads="1"/>
            </p:cNvSpPr>
            <p:nvPr/>
          </p:nvSpPr>
          <p:spPr bwMode="auto">
            <a:xfrm>
              <a:off x="1405286" y="1206084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7" name="Shape 144"/>
            <p:cNvSpPr>
              <a:spLocks noChangeArrowheads="1"/>
            </p:cNvSpPr>
            <p:nvPr/>
          </p:nvSpPr>
          <p:spPr bwMode="auto">
            <a:xfrm>
              <a:off x="1405286" y="1356510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8" name="Shape 145"/>
            <p:cNvSpPr>
              <a:spLocks noChangeArrowheads="1"/>
            </p:cNvSpPr>
            <p:nvPr/>
          </p:nvSpPr>
          <p:spPr bwMode="auto">
            <a:xfrm>
              <a:off x="1405286" y="1506936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39" name="Shape 146"/>
            <p:cNvSpPr>
              <a:spLocks noChangeArrowheads="1"/>
            </p:cNvSpPr>
            <p:nvPr/>
          </p:nvSpPr>
          <p:spPr bwMode="auto">
            <a:xfrm>
              <a:off x="1405286" y="1657362"/>
              <a:ext cx="120998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0" name="Shape 147"/>
            <p:cNvSpPr>
              <a:spLocks noChangeArrowheads="1"/>
            </p:cNvSpPr>
            <p:nvPr/>
          </p:nvSpPr>
          <p:spPr bwMode="auto">
            <a:xfrm>
              <a:off x="1405286" y="177672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1" name="Shape 148"/>
            <p:cNvSpPr>
              <a:spLocks noChangeArrowheads="1"/>
            </p:cNvSpPr>
            <p:nvPr/>
          </p:nvSpPr>
          <p:spPr bwMode="auto">
            <a:xfrm>
              <a:off x="1405286" y="192714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2" name="Shape 149"/>
            <p:cNvSpPr>
              <a:spLocks noChangeArrowheads="1"/>
            </p:cNvSpPr>
            <p:nvPr/>
          </p:nvSpPr>
          <p:spPr bwMode="auto">
            <a:xfrm>
              <a:off x="1405286" y="207757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3" name="Shape 150"/>
            <p:cNvSpPr>
              <a:spLocks noChangeArrowheads="1"/>
            </p:cNvSpPr>
            <p:nvPr/>
          </p:nvSpPr>
          <p:spPr bwMode="auto">
            <a:xfrm>
              <a:off x="1405286" y="2227999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4" name="Shape 151"/>
            <p:cNvSpPr>
              <a:spLocks noChangeArrowheads="1"/>
            </p:cNvSpPr>
            <p:nvPr/>
          </p:nvSpPr>
          <p:spPr bwMode="auto">
            <a:xfrm>
              <a:off x="1405286" y="252885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5" name="Shape 152"/>
            <p:cNvSpPr>
              <a:spLocks noChangeArrowheads="1"/>
            </p:cNvSpPr>
            <p:nvPr/>
          </p:nvSpPr>
          <p:spPr bwMode="auto">
            <a:xfrm>
              <a:off x="1405286" y="2679277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6" name="Shape 153"/>
            <p:cNvSpPr>
              <a:spLocks noChangeArrowheads="1"/>
            </p:cNvSpPr>
            <p:nvPr/>
          </p:nvSpPr>
          <p:spPr bwMode="auto">
            <a:xfrm>
              <a:off x="1405286" y="2980129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7" name="Shape 154"/>
            <p:cNvSpPr>
              <a:spLocks noChangeArrowheads="1"/>
            </p:cNvSpPr>
            <p:nvPr/>
          </p:nvSpPr>
          <p:spPr bwMode="auto">
            <a:xfrm>
              <a:off x="1405286" y="313055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8" name="Shape 155"/>
            <p:cNvSpPr>
              <a:spLocks noChangeArrowheads="1"/>
            </p:cNvSpPr>
            <p:nvPr/>
          </p:nvSpPr>
          <p:spPr bwMode="auto">
            <a:xfrm>
              <a:off x="1405286" y="32809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49" name="Shape 156"/>
            <p:cNvSpPr>
              <a:spLocks noChangeArrowheads="1"/>
            </p:cNvSpPr>
            <p:nvPr/>
          </p:nvSpPr>
          <p:spPr bwMode="auto">
            <a:xfrm>
              <a:off x="1405286" y="343140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0" name="Shape 157"/>
            <p:cNvSpPr>
              <a:spLocks noChangeArrowheads="1"/>
            </p:cNvSpPr>
            <p:nvPr/>
          </p:nvSpPr>
          <p:spPr bwMode="auto">
            <a:xfrm>
              <a:off x="1405286" y="3581834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1" name="Shape 158"/>
            <p:cNvSpPr>
              <a:spLocks noChangeArrowheads="1"/>
            </p:cNvSpPr>
            <p:nvPr/>
          </p:nvSpPr>
          <p:spPr bwMode="auto">
            <a:xfrm>
              <a:off x="1405286" y="3732260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2" name="Shape 159"/>
            <p:cNvSpPr>
              <a:spLocks noChangeArrowheads="1"/>
            </p:cNvSpPr>
            <p:nvPr/>
          </p:nvSpPr>
          <p:spPr bwMode="auto">
            <a:xfrm>
              <a:off x="1405286" y="388268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" name="Shape 160"/>
            <p:cNvSpPr>
              <a:spLocks noChangeArrowheads="1"/>
            </p:cNvSpPr>
            <p:nvPr/>
          </p:nvSpPr>
          <p:spPr bwMode="auto">
            <a:xfrm>
              <a:off x="1405286" y="4065813"/>
              <a:ext cx="120998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4" name="Shape 161"/>
            <p:cNvSpPr>
              <a:spLocks noChangeArrowheads="1"/>
            </p:cNvSpPr>
            <p:nvPr/>
          </p:nvSpPr>
          <p:spPr bwMode="auto">
            <a:xfrm>
              <a:off x="1405286" y="4366665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5" name="Shape 162"/>
            <p:cNvSpPr>
              <a:spLocks noChangeArrowheads="1"/>
            </p:cNvSpPr>
            <p:nvPr/>
          </p:nvSpPr>
          <p:spPr bwMode="auto">
            <a:xfrm>
              <a:off x="1405286" y="4517091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6" name="Shape 163"/>
            <p:cNvSpPr>
              <a:spLocks noChangeArrowheads="1"/>
            </p:cNvSpPr>
            <p:nvPr/>
          </p:nvSpPr>
          <p:spPr bwMode="auto">
            <a:xfrm>
              <a:off x="1405286" y="4667517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7" name="Shape 164"/>
            <p:cNvSpPr>
              <a:spLocks noChangeArrowheads="1"/>
            </p:cNvSpPr>
            <p:nvPr/>
          </p:nvSpPr>
          <p:spPr bwMode="auto">
            <a:xfrm>
              <a:off x="1405286" y="478687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8" name="Shape 165"/>
            <p:cNvSpPr>
              <a:spLocks noChangeArrowheads="1"/>
            </p:cNvSpPr>
            <p:nvPr/>
          </p:nvSpPr>
          <p:spPr bwMode="auto">
            <a:xfrm>
              <a:off x="1405286" y="493730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9" name="Shape 166"/>
            <p:cNvSpPr>
              <a:spLocks noChangeArrowheads="1"/>
            </p:cNvSpPr>
            <p:nvPr/>
          </p:nvSpPr>
          <p:spPr bwMode="auto">
            <a:xfrm>
              <a:off x="1405286" y="5087729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0" name="Shape 167"/>
            <p:cNvSpPr>
              <a:spLocks noChangeArrowheads="1"/>
            </p:cNvSpPr>
            <p:nvPr/>
          </p:nvSpPr>
          <p:spPr bwMode="auto">
            <a:xfrm>
              <a:off x="1405286" y="523815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1" name="Shape 168"/>
            <p:cNvSpPr>
              <a:spLocks noChangeArrowheads="1"/>
            </p:cNvSpPr>
            <p:nvPr/>
          </p:nvSpPr>
          <p:spPr bwMode="auto">
            <a:xfrm>
              <a:off x="1405286" y="53885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2" name="Shape 169"/>
            <p:cNvSpPr>
              <a:spLocks noChangeArrowheads="1"/>
            </p:cNvSpPr>
            <p:nvPr/>
          </p:nvSpPr>
          <p:spPr bwMode="auto">
            <a:xfrm>
              <a:off x="1555716" y="27082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3" name="Shape 170"/>
            <p:cNvSpPr>
              <a:spLocks noChangeArrowheads="1"/>
            </p:cNvSpPr>
            <p:nvPr/>
          </p:nvSpPr>
          <p:spPr bwMode="auto">
            <a:xfrm>
              <a:off x="1555716" y="872530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4" name="Shape 171"/>
            <p:cNvSpPr>
              <a:spLocks noChangeArrowheads="1"/>
            </p:cNvSpPr>
            <p:nvPr/>
          </p:nvSpPr>
          <p:spPr bwMode="auto">
            <a:xfrm>
              <a:off x="1555716" y="1055658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5" name="Shape 172"/>
            <p:cNvSpPr>
              <a:spLocks noChangeArrowheads="1"/>
            </p:cNvSpPr>
            <p:nvPr/>
          </p:nvSpPr>
          <p:spPr bwMode="auto">
            <a:xfrm>
              <a:off x="1555716" y="1506936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6" name="Shape 173"/>
            <p:cNvSpPr>
              <a:spLocks noChangeArrowheads="1"/>
            </p:cNvSpPr>
            <p:nvPr/>
          </p:nvSpPr>
          <p:spPr bwMode="auto">
            <a:xfrm>
              <a:off x="1555716" y="177672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7" name="Shape 174"/>
            <p:cNvSpPr>
              <a:spLocks noChangeArrowheads="1"/>
            </p:cNvSpPr>
            <p:nvPr/>
          </p:nvSpPr>
          <p:spPr bwMode="auto">
            <a:xfrm>
              <a:off x="1555716" y="2227999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8" name="Shape 175"/>
            <p:cNvSpPr>
              <a:spLocks noChangeArrowheads="1"/>
            </p:cNvSpPr>
            <p:nvPr/>
          </p:nvSpPr>
          <p:spPr bwMode="auto">
            <a:xfrm>
              <a:off x="1555716" y="252885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69" name="Shape 176"/>
            <p:cNvSpPr>
              <a:spLocks noChangeArrowheads="1"/>
            </p:cNvSpPr>
            <p:nvPr/>
          </p:nvSpPr>
          <p:spPr bwMode="auto">
            <a:xfrm>
              <a:off x="1555716" y="282970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0" name="Shape 177"/>
            <p:cNvSpPr>
              <a:spLocks noChangeArrowheads="1"/>
            </p:cNvSpPr>
            <p:nvPr/>
          </p:nvSpPr>
          <p:spPr bwMode="auto">
            <a:xfrm>
              <a:off x="1555716" y="2980129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1" name="Shape 178"/>
            <p:cNvSpPr>
              <a:spLocks noChangeArrowheads="1"/>
            </p:cNvSpPr>
            <p:nvPr/>
          </p:nvSpPr>
          <p:spPr bwMode="auto">
            <a:xfrm>
              <a:off x="1555716" y="32809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2" name="Shape 179"/>
            <p:cNvSpPr>
              <a:spLocks noChangeArrowheads="1"/>
            </p:cNvSpPr>
            <p:nvPr/>
          </p:nvSpPr>
          <p:spPr bwMode="auto">
            <a:xfrm>
              <a:off x="1555716" y="343140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3" name="Shape 180"/>
            <p:cNvSpPr>
              <a:spLocks noChangeArrowheads="1"/>
            </p:cNvSpPr>
            <p:nvPr/>
          </p:nvSpPr>
          <p:spPr bwMode="auto">
            <a:xfrm>
              <a:off x="1555716" y="3732260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4" name="Shape 181"/>
            <p:cNvSpPr>
              <a:spLocks noChangeArrowheads="1"/>
            </p:cNvSpPr>
            <p:nvPr/>
          </p:nvSpPr>
          <p:spPr bwMode="auto">
            <a:xfrm>
              <a:off x="1555716" y="388268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5" name="Shape 182"/>
            <p:cNvSpPr>
              <a:spLocks noChangeArrowheads="1"/>
            </p:cNvSpPr>
            <p:nvPr/>
          </p:nvSpPr>
          <p:spPr bwMode="auto">
            <a:xfrm>
              <a:off x="1555716" y="4216239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6" name="Shape 183"/>
            <p:cNvSpPr>
              <a:spLocks noChangeArrowheads="1"/>
            </p:cNvSpPr>
            <p:nvPr/>
          </p:nvSpPr>
          <p:spPr bwMode="auto">
            <a:xfrm>
              <a:off x="1555716" y="4366665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7" name="Shape 184"/>
            <p:cNvSpPr>
              <a:spLocks noChangeArrowheads="1"/>
            </p:cNvSpPr>
            <p:nvPr/>
          </p:nvSpPr>
          <p:spPr bwMode="auto">
            <a:xfrm>
              <a:off x="1555716" y="4517091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8" name="Shape 185"/>
            <p:cNvSpPr>
              <a:spLocks noChangeArrowheads="1"/>
            </p:cNvSpPr>
            <p:nvPr/>
          </p:nvSpPr>
          <p:spPr bwMode="auto">
            <a:xfrm>
              <a:off x="1555716" y="4667517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79" name="Shape 186"/>
            <p:cNvSpPr>
              <a:spLocks noChangeArrowheads="1"/>
            </p:cNvSpPr>
            <p:nvPr/>
          </p:nvSpPr>
          <p:spPr bwMode="auto">
            <a:xfrm>
              <a:off x="1555716" y="493730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0" name="Shape 187"/>
            <p:cNvSpPr>
              <a:spLocks noChangeArrowheads="1"/>
            </p:cNvSpPr>
            <p:nvPr/>
          </p:nvSpPr>
          <p:spPr bwMode="auto">
            <a:xfrm>
              <a:off x="1555716" y="523815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1" name="Shape 188"/>
            <p:cNvSpPr>
              <a:spLocks noChangeArrowheads="1"/>
            </p:cNvSpPr>
            <p:nvPr/>
          </p:nvSpPr>
          <p:spPr bwMode="auto">
            <a:xfrm>
              <a:off x="1706146" y="270826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2" name="Shape 189"/>
            <p:cNvSpPr>
              <a:spLocks noChangeArrowheads="1"/>
            </p:cNvSpPr>
            <p:nvPr/>
          </p:nvSpPr>
          <p:spPr bwMode="auto">
            <a:xfrm>
              <a:off x="1706146" y="872530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3" name="Shape 190"/>
            <p:cNvSpPr>
              <a:spLocks noChangeArrowheads="1"/>
            </p:cNvSpPr>
            <p:nvPr/>
          </p:nvSpPr>
          <p:spPr bwMode="auto">
            <a:xfrm>
              <a:off x="1706146" y="1206084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4" name="Shape 191"/>
            <p:cNvSpPr>
              <a:spLocks noChangeArrowheads="1"/>
            </p:cNvSpPr>
            <p:nvPr/>
          </p:nvSpPr>
          <p:spPr bwMode="auto">
            <a:xfrm>
              <a:off x="1706146" y="1506936"/>
              <a:ext cx="120998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5" name="Shape 192"/>
            <p:cNvSpPr>
              <a:spLocks noChangeArrowheads="1"/>
            </p:cNvSpPr>
            <p:nvPr/>
          </p:nvSpPr>
          <p:spPr bwMode="auto">
            <a:xfrm>
              <a:off x="1706146" y="1927147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6" name="Shape 193"/>
            <p:cNvSpPr>
              <a:spLocks noChangeArrowheads="1"/>
            </p:cNvSpPr>
            <p:nvPr/>
          </p:nvSpPr>
          <p:spPr bwMode="auto">
            <a:xfrm>
              <a:off x="1706146" y="252885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7" name="Shape 194"/>
            <p:cNvSpPr>
              <a:spLocks noChangeArrowheads="1"/>
            </p:cNvSpPr>
            <p:nvPr/>
          </p:nvSpPr>
          <p:spPr bwMode="auto">
            <a:xfrm>
              <a:off x="1706146" y="2679277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8" name="Shape 195"/>
            <p:cNvSpPr>
              <a:spLocks noChangeArrowheads="1"/>
            </p:cNvSpPr>
            <p:nvPr/>
          </p:nvSpPr>
          <p:spPr bwMode="auto">
            <a:xfrm>
              <a:off x="1706146" y="3732260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89" name="Shape 196"/>
            <p:cNvSpPr>
              <a:spLocks noChangeArrowheads="1"/>
            </p:cNvSpPr>
            <p:nvPr/>
          </p:nvSpPr>
          <p:spPr bwMode="auto">
            <a:xfrm>
              <a:off x="1706146" y="4216239"/>
              <a:ext cx="120998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0" name="Shape 197"/>
            <p:cNvSpPr>
              <a:spLocks noChangeArrowheads="1"/>
            </p:cNvSpPr>
            <p:nvPr/>
          </p:nvSpPr>
          <p:spPr bwMode="auto">
            <a:xfrm>
              <a:off x="1706146" y="4937303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1" name="Shape 198"/>
            <p:cNvSpPr>
              <a:spLocks noChangeArrowheads="1"/>
            </p:cNvSpPr>
            <p:nvPr/>
          </p:nvSpPr>
          <p:spPr bwMode="auto">
            <a:xfrm>
              <a:off x="1706146" y="5388581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2" name="Shape 199"/>
            <p:cNvSpPr>
              <a:spLocks noChangeArrowheads="1"/>
            </p:cNvSpPr>
            <p:nvPr/>
          </p:nvSpPr>
          <p:spPr bwMode="auto">
            <a:xfrm>
              <a:off x="1889277" y="421252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3" name="Shape 200"/>
            <p:cNvSpPr>
              <a:spLocks noChangeArrowheads="1"/>
            </p:cNvSpPr>
            <p:nvPr/>
          </p:nvSpPr>
          <p:spPr bwMode="auto">
            <a:xfrm>
              <a:off x="1889277" y="872530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4" name="Shape 201"/>
            <p:cNvSpPr>
              <a:spLocks noChangeArrowheads="1"/>
            </p:cNvSpPr>
            <p:nvPr/>
          </p:nvSpPr>
          <p:spPr bwMode="auto">
            <a:xfrm>
              <a:off x="1889277" y="3431407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5" name="Shape 202"/>
            <p:cNvSpPr>
              <a:spLocks noChangeArrowheads="1"/>
            </p:cNvSpPr>
            <p:nvPr/>
          </p:nvSpPr>
          <p:spPr bwMode="auto">
            <a:xfrm>
              <a:off x="1889277" y="4667517"/>
              <a:ext cx="122632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6" name="Shape 203"/>
            <p:cNvSpPr>
              <a:spLocks noChangeArrowheads="1"/>
            </p:cNvSpPr>
            <p:nvPr/>
          </p:nvSpPr>
          <p:spPr bwMode="auto">
            <a:xfrm>
              <a:off x="1889277" y="5238155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7" name="Shape 204"/>
            <p:cNvSpPr>
              <a:spLocks noChangeArrowheads="1"/>
            </p:cNvSpPr>
            <p:nvPr/>
          </p:nvSpPr>
          <p:spPr bwMode="auto">
            <a:xfrm>
              <a:off x="2039707" y="722104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8" name="Shape 205"/>
            <p:cNvSpPr>
              <a:spLocks noChangeArrowheads="1"/>
            </p:cNvSpPr>
            <p:nvPr/>
          </p:nvSpPr>
          <p:spPr bwMode="auto">
            <a:xfrm>
              <a:off x="2039707" y="1927147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99" name="Shape 206"/>
            <p:cNvSpPr>
              <a:spLocks noChangeArrowheads="1"/>
            </p:cNvSpPr>
            <p:nvPr/>
          </p:nvSpPr>
          <p:spPr bwMode="auto">
            <a:xfrm>
              <a:off x="2039707" y="2829703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0" name="Shape 207"/>
            <p:cNvSpPr>
              <a:spLocks noChangeArrowheads="1"/>
            </p:cNvSpPr>
            <p:nvPr/>
          </p:nvSpPr>
          <p:spPr bwMode="auto">
            <a:xfrm>
              <a:off x="2190136" y="5087729"/>
              <a:ext cx="122632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1" name="Shape 208"/>
            <p:cNvSpPr>
              <a:spLocks noChangeArrowheads="1"/>
            </p:cNvSpPr>
            <p:nvPr/>
          </p:nvSpPr>
          <p:spPr bwMode="auto">
            <a:xfrm>
              <a:off x="2340566" y="4786877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2" name="Shape 209"/>
            <p:cNvSpPr>
              <a:spLocks noChangeArrowheads="1"/>
            </p:cNvSpPr>
            <p:nvPr/>
          </p:nvSpPr>
          <p:spPr bwMode="auto">
            <a:xfrm>
              <a:off x="2610357" y="2679277"/>
              <a:ext cx="120998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3" name="Shape 210"/>
            <p:cNvSpPr>
              <a:spLocks noChangeArrowheads="1"/>
            </p:cNvSpPr>
            <p:nvPr/>
          </p:nvSpPr>
          <p:spPr bwMode="auto">
            <a:xfrm>
              <a:off x="2610357" y="5238155"/>
              <a:ext cx="120998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4" name="Shape 211"/>
            <p:cNvSpPr>
              <a:spLocks noChangeArrowheads="1"/>
            </p:cNvSpPr>
            <p:nvPr/>
          </p:nvSpPr>
          <p:spPr bwMode="auto">
            <a:xfrm>
              <a:off x="3212075" y="1022956"/>
              <a:ext cx="120998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</p:grpSp>
      <p:grpSp>
        <p:nvGrpSpPr>
          <p:cNvPr id="205" name="Shape 212"/>
          <p:cNvGrpSpPr>
            <a:grpSpLocks/>
          </p:cNvGrpSpPr>
          <p:nvPr/>
        </p:nvGrpSpPr>
        <p:grpSpPr bwMode="auto">
          <a:xfrm rot="10800000">
            <a:off x="6400800" y="57150"/>
            <a:ext cx="2017713" cy="5086350"/>
            <a:chOff x="1588750" y="238125"/>
            <a:chExt cx="2078025" cy="5238750"/>
          </a:xfrm>
        </p:grpSpPr>
        <p:sp>
          <p:nvSpPr>
            <p:cNvPr id="206" name="Shape 213"/>
            <p:cNvSpPr>
              <a:spLocks noChangeArrowheads="1"/>
            </p:cNvSpPr>
            <p:nvPr/>
          </p:nvSpPr>
          <p:spPr bwMode="auto">
            <a:xfrm>
              <a:off x="1556051" y="1356510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7" name="Shape 214"/>
            <p:cNvSpPr>
              <a:spLocks noChangeArrowheads="1"/>
            </p:cNvSpPr>
            <p:nvPr/>
          </p:nvSpPr>
          <p:spPr bwMode="auto">
            <a:xfrm>
              <a:off x="1556051" y="1657362"/>
              <a:ext cx="120986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8" name="Shape 215"/>
            <p:cNvSpPr>
              <a:spLocks noChangeArrowheads="1"/>
            </p:cNvSpPr>
            <p:nvPr/>
          </p:nvSpPr>
          <p:spPr bwMode="auto">
            <a:xfrm>
              <a:off x="1556051" y="2679277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09" name="Shape 216"/>
            <p:cNvSpPr>
              <a:spLocks noChangeArrowheads="1"/>
            </p:cNvSpPr>
            <p:nvPr/>
          </p:nvSpPr>
          <p:spPr bwMode="auto">
            <a:xfrm>
              <a:off x="1556051" y="4065813"/>
              <a:ext cx="120986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0" name="Shape 217"/>
            <p:cNvSpPr>
              <a:spLocks noChangeArrowheads="1"/>
            </p:cNvSpPr>
            <p:nvPr/>
          </p:nvSpPr>
          <p:spPr bwMode="auto">
            <a:xfrm>
              <a:off x="1556051" y="4786877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1" name="Shape 218"/>
            <p:cNvSpPr>
              <a:spLocks noChangeArrowheads="1"/>
            </p:cNvSpPr>
            <p:nvPr/>
          </p:nvSpPr>
          <p:spPr bwMode="auto">
            <a:xfrm>
              <a:off x="1556051" y="5087729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2" name="Shape 219"/>
            <p:cNvSpPr>
              <a:spLocks noChangeArrowheads="1"/>
            </p:cNvSpPr>
            <p:nvPr/>
          </p:nvSpPr>
          <p:spPr bwMode="auto">
            <a:xfrm>
              <a:off x="1706467" y="571678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3" name="Shape 220"/>
            <p:cNvSpPr>
              <a:spLocks noChangeArrowheads="1"/>
            </p:cNvSpPr>
            <p:nvPr/>
          </p:nvSpPr>
          <p:spPr bwMode="auto">
            <a:xfrm>
              <a:off x="1706467" y="1356510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4" name="Shape 221"/>
            <p:cNvSpPr>
              <a:spLocks noChangeArrowheads="1"/>
            </p:cNvSpPr>
            <p:nvPr/>
          </p:nvSpPr>
          <p:spPr bwMode="auto">
            <a:xfrm>
              <a:off x="1706467" y="2829703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5" name="Shape 222"/>
            <p:cNvSpPr>
              <a:spLocks noChangeArrowheads="1"/>
            </p:cNvSpPr>
            <p:nvPr/>
          </p:nvSpPr>
          <p:spPr bwMode="auto">
            <a:xfrm>
              <a:off x="1706467" y="3431407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6" name="Shape 223"/>
            <p:cNvSpPr>
              <a:spLocks noChangeArrowheads="1"/>
            </p:cNvSpPr>
            <p:nvPr/>
          </p:nvSpPr>
          <p:spPr bwMode="auto">
            <a:xfrm>
              <a:off x="1706467" y="3581834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7" name="Shape 224"/>
            <p:cNvSpPr>
              <a:spLocks noChangeArrowheads="1"/>
            </p:cNvSpPr>
            <p:nvPr/>
          </p:nvSpPr>
          <p:spPr bwMode="auto">
            <a:xfrm>
              <a:off x="1706467" y="4366665"/>
              <a:ext cx="12098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8" name="Shape 225"/>
            <p:cNvSpPr>
              <a:spLocks noChangeArrowheads="1"/>
            </p:cNvSpPr>
            <p:nvPr/>
          </p:nvSpPr>
          <p:spPr bwMode="auto">
            <a:xfrm>
              <a:off x="1706467" y="5238155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19" name="Shape 226"/>
            <p:cNvSpPr>
              <a:spLocks noChangeArrowheads="1"/>
            </p:cNvSpPr>
            <p:nvPr/>
          </p:nvSpPr>
          <p:spPr bwMode="auto">
            <a:xfrm>
              <a:off x="1856882" y="270826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0" name="Shape 227"/>
            <p:cNvSpPr>
              <a:spLocks noChangeArrowheads="1"/>
            </p:cNvSpPr>
            <p:nvPr/>
          </p:nvSpPr>
          <p:spPr bwMode="auto">
            <a:xfrm>
              <a:off x="1856882" y="1506936"/>
              <a:ext cx="12098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1" name="Shape 228"/>
            <p:cNvSpPr>
              <a:spLocks noChangeArrowheads="1"/>
            </p:cNvSpPr>
            <p:nvPr/>
          </p:nvSpPr>
          <p:spPr bwMode="auto">
            <a:xfrm>
              <a:off x="1856882" y="177672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2" name="Shape 229"/>
            <p:cNvSpPr>
              <a:spLocks noChangeArrowheads="1"/>
            </p:cNvSpPr>
            <p:nvPr/>
          </p:nvSpPr>
          <p:spPr bwMode="auto">
            <a:xfrm>
              <a:off x="1856882" y="1927147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3" name="Shape 230"/>
            <p:cNvSpPr>
              <a:spLocks noChangeArrowheads="1"/>
            </p:cNvSpPr>
            <p:nvPr/>
          </p:nvSpPr>
          <p:spPr bwMode="auto">
            <a:xfrm>
              <a:off x="1856882" y="207757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4" name="Shape 231"/>
            <p:cNvSpPr>
              <a:spLocks noChangeArrowheads="1"/>
            </p:cNvSpPr>
            <p:nvPr/>
          </p:nvSpPr>
          <p:spPr bwMode="auto">
            <a:xfrm>
              <a:off x="1856882" y="2227999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5" name="Shape 232"/>
            <p:cNvSpPr>
              <a:spLocks noChangeArrowheads="1"/>
            </p:cNvSpPr>
            <p:nvPr/>
          </p:nvSpPr>
          <p:spPr bwMode="auto">
            <a:xfrm>
              <a:off x="1856882" y="237842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6" name="Shape 233"/>
            <p:cNvSpPr>
              <a:spLocks noChangeArrowheads="1"/>
            </p:cNvSpPr>
            <p:nvPr/>
          </p:nvSpPr>
          <p:spPr bwMode="auto">
            <a:xfrm>
              <a:off x="1856882" y="252885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7" name="Shape 234"/>
            <p:cNvSpPr>
              <a:spLocks noChangeArrowheads="1"/>
            </p:cNvSpPr>
            <p:nvPr/>
          </p:nvSpPr>
          <p:spPr bwMode="auto">
            <a:xfrm>
              <a:off x="1856882" y="2679277"/>
              <a:ext cx="12098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8" name="Shape 235"/>
            <p:cNvSpPr>
              <a:spLocks noChangeArrowheads="1"/>
            </p:cNvSpPr>
            <p:nvPr/>
          </p:nvSpPr>
          <p:spPr bwMode="auto">
            <a:xfrm>
              <a:off x="1856882" y="282970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29" name="Shape 236"/>
            <p:cNvSpPr>
              <a:spLocks noChangeArrowheads="1"/>
            </p:cNvSpPr>
            <p:nvPr/>
          </p:nvSpPr>
          <p:spPr bwMode="auto">
            <a:xfrm>
              <a:off x="1856882" y="2980129"/>
              <a:ext cx="12098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0" name="Shape 237"/>
            <p:cNvSpPr>
              <a:spLocks noChangeArrowheads="1"/>
            </p:cNvSpPr>
            <p:nvPr/>
          </p:nvSpPr>
          <p:spPr bwMode="auto">
            <a:xfrm>
              <a:off x="1856882" y="313055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1" name="Shape 238"/>
            <p:cNvSpPr>
              <a:spLocks noChangeArrowheads="1"/>
            </p:cNvSpPr>
            <p:nvPr/>
          </p:nvSpPr>
          <p:spPr bwMode="auto">
            <a:xfrm>
              <a:off x="1856882" y="3882686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2" name="Shape 239"/>
            <p:cNvSpPr>
              <a:spLocks noChangeArrowheads="1"/>
            </p:cNvSpPr>
            <p:nvPr/>
          </p:nvSpPr>
          <p:spPr bwMode="auto">
            <a:xfrm>
              <a:off x="1856882" y="4065813"/>
              <a:ext cx="120986" cy="122630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3" name="Shape 240"/>
            <p:cNvSpPr>
              <a:spLocks noChangeArrowheads="1"/>
            </p:cNvSpPr>
            <p:nvPr/>
          </p:nvSpPr>
          <p:spPr bwMode="auto">
            <a:xfrm>
              <a:off x="1856882" y="4216239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4" name="Shape 241"/>
            <p:cNvSpPr>
              <a:spLocks noChangeArrowheads="1"/>
            </p:cNvSpPr>
            <p:nvPr/>
          </p:nvSpPr>
          <p:spPr bwMode="auto">
            <a:xfrm>
              <a:off x="1856882" y="4366665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5" name="Shape 242"/>
            <p:cNvSpPr>
              <a:spLocks noChangeArrowheads="1"/>
            </p:cNvSpPr>
            <p:nvPr/>
          </p:nvSpPr>
          <p:spPr bwMode="auto">
            <a:xfrm>
              <a:off x="1856882" y="4517091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6" name="Shape 243"/>
            <p:cNvSpPr>
              <a:spLocks noChangeArrowheads="1"/>
            </p:cNvSpPr>
            <p:nvPr/>
          </p:nvSpPr>
          <p:spPr bwMode="auto">
            <a:xfrm>
              <a:off x="1856882" y="4786877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7" name="Shape 244"/>
            <p:cNvSpPr>
              <a:spLocks noChangeArrowheads="1"/>
            </p:cNvSpPr>
            <p:nvPr/>
          </p:nvSpPr>
          <p:spPr bwMode="auto">
            <a:xfrm>
              <a:off x="1856882" y="493730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8" name="Shape 245"/>
            <p:cNvSpPr>
              <a:spLocks noChangeArrowheads="1"/>
            </p:cNvSpPr>
            <p:nvPr/>
          </p:nvSpPr>
          <p:spPr bwMode="auto">
            <a:xfrm>
              <a:off x="2007298" y="421252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39" name="Shape 246"/>
            <p:cNvSpPr>
              <a:spLocks noChangeArrowheads="1"/>
            </p:cNvSpPr>
            <p:nvPr/>
          </p:nvSpPr>
          <p:spPr bwMode="auto">
            <a:xfrm>
              <a:off x="2007298" y="1206084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0" name="Shape 247"/>
            <p:cNvSpPr>
              <a:spLocks noChangeArrowheads="1"/>
            </p:cNvSpPr>
            <p:nvPr/>
          </p:nvSpPr>
          <p:spPr bwMode="auto">
            <a:xfrm>
              <a:off x="2007298" y="1356510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1" name="Shape 248"/>
            <p:cNvSpPr>
              <a:spLocks noChangeArrowheads="1"/>
            </p:cNvSpPr>
            <p:nvPr/>
          </p:nvSpPr>
          <p:spPr bwMode="auto">
            <a:xfrm>
              <a:off x="2007298" y="1506936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2" name="Shape 249"/>
            <p:cNvSpPr>
              <a:spLocks noChangeArrowheads="1"/>
            </p:cNvSpPr>
            <p:nvPr/>
          </p:nvSpPr>
          <p:spPr bwMode="auto">
            <a:xfrm>
              <a:off x="2007298" y="1776721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3" name="Shape 250"/>
            <p:cNvSpPr>
              <a:spLocks noChangeArrowheads="1"/>
            </p:cNvSpPr>
            <p:nvPr/>
          </p:nvSpPr>
          <p:spPr bwMode="auto">
            <a:xfrm>
              <a:off x="2007298" y="2077573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4" name="Shape 251"/>
            <p:cNvSpPr>
              <a:spLocks noChangeArrowheads="1"/>
            </p:cNvSpPr>
            <p:nvPr/>
          </p:nvSpPr>
          <p:spPr bwMode="auto">
            <a:xfrm>
              <a:off x="2007298" y="2679277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5" name="Shape 252"/>
            <p:cNvSpPr>
              <a:spLocks noChangeArrowheads="1"/>
            </p:cNvSpPr>
            <p:nvPr/>
          </p:nvSpPr>
          <p:spPr bwMode="auto">
            <a:xfrm>
              <a:off x="2007298" y="2980129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6" name="Shape 253"/>
            <p:cNvSpPr>
              <a:spLocks noChangeArrowheads="1"/>
            </p:cNvSpPr>
            <p:nvPr/>
          </p:nvSpPr>
          <p:spPr bwMode="auto">
            <a:xfrm>
              <a:off x="2007298" y="3130555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7" name="Shape 254"/>
            <p:cNvSpPr>
              <a:spLocks noChangeArrowheads="1"/>
            </p:cNvSpPr>
            <p:nvPr/>
          </p:nvSpPr>
          <p:spPr bwMode="auto">
            <a:xfrm>
              <a:off x="2007298" y="3280981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8" name="Shape 255"/>
            <p:cNvSpPr>
              <a:spLocks noChangeArrowheads="1"/>
            </p:cNvSpPr>
            <p:nvPr/>
          </p:nvSpPr>
          <p:spPr bwMode="auto">
            <a:xfrm>
              <a:off x="2007298" y="3581834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49" name="Shape 256"/>
            <p:cNvSpPr>
              <a:spLocks noChangeArrowheads="1"/>
            </p:cNvSpPr>
            <p:nvPr/>
          </p:nvSpPr>
          <p:spPr bwMode="auto">
            <a:xfrm>
              <a:off x="2007298" y="3732260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0" name="Shape 257"/>
            <p:cNvSpPr>
              <a:spLocks noChangeArrowheads="1"/>
            </p:cNvSpPr>
            <p:nvPr/>
          </p:nvSpPr>
          <p:spPr bwMode="auto">
            <a:xfrm>
              <a:off x="2007298" y="3882686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1" name="Shape 258"/>
            <p:cNvSpPr>
              <a:spLocks noChangeArrowheads="1"/>
            </p:cNvSpPr>
            <p:nvPr/>
          </p:nvSpPr>
          <p:spPr bwMode="auto">
            <a:xfrm>
              <a:off x="2007298" y="4065813"/>
              <a:ext cx="120986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2" name="Shape 259"/>
            <p:cNvSpPr>
              <a:spLocks noChangeArrowheads="1"/>
            </p:cNvSpPr>
            <p:nvPr/>
          </p:nvSpPr>
          <p:spPr bwMode="auto">
            <a:xfrm>
              <a:off x="2007298" y="4366665"/>
              <a:ext cx="12098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3" name="Shape 260"/>
            <p:cNvSpPr>
              <a:spLocks noChangeArrowheads="1"/>
            </p:cNvSpPr>
            <p:nvPr/>
          </p:nvSpPr>
          <p:spPr bwMode="auto">
            <a:xfrm>
              <a:off x="2007298" y="4517091"/>
              <a:ext cx="12098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4" name="Shape 261"/>
            <p:cNvSpPr>
              <a:spLocks noChangeArrowheads="1"/>
            </p:cNvSpPr>
            <p:nvPr/>
          </p:nvSpPr>
          <p:spPr bwMode="auto">
            <a:xfrm>
              <a:off x="2007298" y="4937303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5" name="Shape 262"/>
            <p:cNvSpPr>
              <a:spLocks noChangeArrowheads="1"/>
            </p:cNvSpPr>
            <p:nvPr/>
          </p:nvSpPr>
          <p:spPr bwMode="auto">
            <a:xfrm>
              <a:off x="2007298" y="5087729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6" name="Shape 263"/>
            <p:cNvSpPr>
              <a:spLocks noChangeArrowheads="1"/>
            </p:cNvSpPr>
            <p:nvPr/>
          </p:nvSpPr>
          <p:spPr bwMode="auto">
            <a:xfrm>
              <a:off x="2007298" y="5238155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7" name="Shape 264"/>
            <p:cNvSpPr>
              <a:spLocks noChangeArrowheads="1"/>
            </p:cNvSpPr>
            <p:nvPr/>
          </p:nvSpPr>
          <p:spPr bwMode="auto">
            <a:xfrm>
              <a:off x="2157713" y="270826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8" name="Shape 265"/>
            <p:cNvSpPr>
              <a:spLocks noChangeArrowheads="1"/>
            </p:cNvSpPr>
            <p:nvPr/>
          </p:nvSpPr>
          <p:spPr bwMode="auto">
            <a:xfrm>
              <a:off x="2157713" y="722104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59" name="Shape 266"/>
            <p:cNvSpPr>
              <a:spLocks noChangeArrowheads="1"/>
            </p:cNvSpPr>
            <p:nvPr/>
          </p:nvSpPr>
          <p:spPr bwMode="auto">
            <a:xfrm>
              <a:off x="2157713" y="872530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0" name="Shape 267"/>
            <p:cNvSpPr>
              <a:spLocks noChangeArrowheads="1"/>
            </p:cNvSpPr>
            <p:nvPr/>
          </p:nvSpPr>
          <p:spPr bwMode="auto">
            <a:xfrm>
              <a:off x="2157713" y="1206084"/>
              <a:ext cx="12098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1" name="Shape 268"/>
            <p:cNvSpPr>
              <a:spLocks noChangeArrowheads="1"/>
            </p:cNvSpPr>
            <p:nvPr/>
          </p:nvSpPr>
          <p:spPr bwMode="auto">
            <a:xfrm>
              <a:off x="2157713" y="1356510"/>
              <a:ext cx="12098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2" name="Shape 269"/>
            <p:cNvSpPr>
              <a:spLocks noChangeArrowheads="1"/>
            </p:cNvSpPr>
            <p:nvPr/>
          </p:nvSpPr>
          <p:spPr bwMode="auto">
            <a:xfrm>
              <a:off x="2157713" y="1657362"/>
              <a:ext cx="120986" cy="122629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3" name="Shape 270"/>
            <p:cNvSpPr>
              <a:spLocks noChangeArrowheads="1"/>
            </p:cNvSpPr>
            <p:nvPr/>
          </p:nvSpPr>
          <p:spPr bwMode="auto">
            <a:xfrm>
              <a:off x="2157713" y="177672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4" name="Shape 271"/>
            <p:cNvSpPr>
              <a:spLocks noChangeArrowheads="1"/>
            </p:cNvSpPr>
            <p:nvPr/>
          </p:nvSpPr>
          <p:spPr bwMode="auto">
            <a:xfrm>
              <a:off x="2157713" y="1927147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5" name="Shape 272"/>
            <p:cNvSpPr>
              <a:spLocks noChangeArrowheads="1"/>
            </p:cNvSpPr>
            <p:nvPr/>
          </p:nvSpPr>
          <p:spPr bwMode="auto">
            <a:xfrm>
              <a:off x="2157713" y="207757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6" name="Shape 273"/>
            <p:cNvSpPr>
              <a:spLocks noChangeArrowheads="1"/>
            </p:cNvSpPr>
            <p:nvPr/>
          </p:nvSpPr>
          <p:spPr bwMode="auto">
            <a:xfrm>
              <a:off x="2157713" y="2227999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7" name="Shape 274"/>
            <p:cNvSpPr>
              <a:spLocks noChangeArrowheads="1"/>
            </p:cNvSpPr>
            <p:nvPr/>
          </p:nvSpPr>
          <p:spPr bwMode="auto">
            <a:xfrm>
              <a:off x="2157713" y="237842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8" name="Shape 275"/>
            <p:cNvSpPr>
              <a:spLocks noChangeArrowheads="1"/>
            </p:cNvSpPr>
            <p:nvPr/>
          </p:nvSpPr>
          <p:spPr bwMode="auto">
            <a:xfrm>
              <a:off x="2157713" y="252885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69" name="Shape 276"/>
            <p:cNvSpPr>
              <a:spLocks noChangeArrowheads="1"/>
            </p:cNvSpPr>
            <p:nvPr/>
          </p:nvSpPr>
          <p:spPr bwMode="auto">
            <a:xfrm>
              <a:off x="2157713" y="282970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0" name="Shape 277"/>
            <p:cNvSpPr>
              <a:spLocks noChangeArrowheads="1"/>
            </p:cNvSpPr>
            <p:nvPr/>
          </p:nvSpPr>
          <p:spPr bwMode="auto">
            <a:xfrm>
              <a:off x="2157713" y="313055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1" name="Shape 278"/>
            <p:cNvSpPr>
              <a:spLocks noChangeArrowheads="1"/>
            </p:cNvSpPr>
            <p:nvPr/>
          </p:nvSpPr>
          <p:spPr bwMode="auto">
            <a:xfrm>
              <a:off x="2157713" y="328098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2" name="Shape 279"/>
            <p:cNvSpPr>
              <a:spLocks noChangeArrowheads="1"/>
            </p:cNvSpPr>
            <p:nvPr/>
          </p:nvSpPr>
          <p:spPr bwMode="auto">
            <a:xfrm>
              <a:off x="2157713" y="3431407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3" name="Shape 280"/>
            <p:cNvSpPr>
              <a:spLocks noChangeArrowheads="1"/>
            </p:cNvSpPr>
            <p:nvPr/>
          </p:nvSpPr>
          <p:spPr bwMode="auto">
            <a:xfrm>
              <a:off x="2157713" y="3581834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4" name="Shape 281"/>
            <p:cNvSpPr>
              <a:spLocks noChangeArrowheads="1"/>
            </p:cNvSpPr>
            <p:nvPr/>
          </p:nvSpPr>
          <p:spPr bwMode="auto">
            <a:xfrm>
              <a:off x="2157713" y="3732260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5" name="Shape 282"/>
            <p:cNvSpPr>
              <a:spLocks noChangeArrowheads="1"/>
            </p:cNvSpPr>
            <p:nvPr/>
          </p:nvSpPr>
          <p:spPr bwMode="auto">
            <a:xfrm>
              <a:off x="2157713" y="4065813"/>
              <a:ext cx="120986" cy="122630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6" name="Shape 283"/>
            <p:cNvSpPr>
              <a:spLocks noChangeArrowheads="1"/>
            </p:cNvSpPr>
            <p:nvPr/>
          </p:nvSpPr>
          <p:spPr bwMode="auto">
            <a:xfrm>
              <a:off x="2157713" y="4216239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7" name="Shape 284"/>
            <p:cNvSpPr>
              <a:spLocks noChangeArrowheads="1"/>
            </p:cNvSpPr>
            <p:nvPr/>
          </p:nvSpPr>
          <p:spPr bwMode="auto">
            <a:xfrm>
              <a:off x="2157713" y="4517091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8" name="Shape 285"/>
            <p:cNvSpPr>
              <a:spLocks noChangeArrowheads="1"/>
            </p:cNvSpPr>
            <p:nvPr/>
          </p:nvSpPr>
          <p:spPr bwMode="auto">
            <a:xfrm>
              <a:off x="2157713" y="4667517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79" name="Shape 286"/>
            <p:cNvSpPr>
              <a:spLocks noChangeArrowheads="1"/>
            </p:cNvSpPr>
            <p:nvPr/>
          </p:nvSpPr>
          <p:spPr bwMode="auto">
            <a:xfrm>
              <a:off x="2157713" y="4786877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0" name="Shape 287"/>
            <p:cNvSpPr>
              <a:spLocks noChangeArrowheads="1"/>
            </p:cNvSpPr>
            <p:nvPr/>
          </p:nvSpPr>
          <p:spPr bwMode="auto">
            <a:xfrm>
              <a:off x="2157713" y="523815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1" name="Shape 288"/>
            <p:cNvSpPr>
              <a:spLocks noChangeArrowheads="1"/>
            </p:cNvSpPr>
            <p:nvPr/>
          </p:nvSpPr>
          <p:spPr bwMode="auto">
            <a:xfrm>
              <a:off x="2157713" y="538858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2" name="Shape 289"/>
            <p:cNvSpPr>
              <a:spLocks noChangeArrowheads="1"/>
            </p:cNvSpPr>
            <p:nvPr/>
          </p:nvSpPr>
          <p:spPr bwMode="auto">
            <a:xfrm>
              <a:off x="2340828" y="571678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3" name="Shape 290"/>
            <p:cNvSpPr>
              <a:spLocks noChangeArrowheads="1"/>
            </p:cNvSpPr>
            <p:nvPr/>
          </p:nvSpPr>
          <p:spPr bwMode="auto">
            <a:xfrm>
              <a:off x="2340828" y="72210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4" name="Shape 291"/>
            <p:cNvSpPr>
              <a:spLocks noChangeArrowheads="1"/>
            </p:cNvSpPr>
            <p:nvPr/>
          </p:nvSpPr>
          <p:spPr bwMode="auto">
            <a:xfrm>
              <a:off x="2340828" y="1055658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5" name="Shape 292"/>
            <p:cNvSpPr>
              <a:spLocks noChangeArrowheads="1"/>
            </p:cNvSpPr>
            <p:nvPr/>
          </p:nvSpPr>
          <p:spPr bwMode="auto">
            <a:xfrm>
              <a:off x="2340828" y="1356510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6" name="Shape 293"/>
            <p:cNvSpPr>
              <a:spLocks noChangeArrowheads="1"/>
            </p:cNvSpPr>
            <p:nvPr/>
          </p:nvSpPr>
          <p:spPr bwMode="auto">
            <a:xfrm>
              <a:off x="2340828" y="1506936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7" name="Shape 294"/>
            <p:cNvSpPr>
              <a:spLocks noChangeArrowheads="1"/>
            </p:cNvSpPr>
            <p:nvPr/>
          </p:nvSpPr>
          <p:spPr bwMode="auto">
            <a:xfrm>
              <a:off x="2340828" y="1657362"/>
              <a:ext cx="122622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8" name="Shape 295"/>
            <p:cNvSpPr>
              <a:spLocks noChangeArrowheads="1"/>
            </p:cNvSpPr>
            <p:nvPr/>
          </p:nvSpPr>
          <p:spPr bwMode="auto">
            <a:xfrm>
              <a:off x="2340828" y="177672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89" name="Shape 296"/>
            <p:cNvSpPr>
              <a:spLocks noChangeArrowheads="1"/>
            </p:cNvSpPr>
            <p:nvPr/>
          </p:nvSpPr>
          <p:spPr bwMode="auto">
            <a:xfrm>
              <a:off x="2340828" y="2227999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0" name="Shape 297"/>
            <p:cNvSpPr>
              <a:spLocks noChangeArrowheads="1"/>
            </p:cNvSpPr>
            <p:nvPr/>
          </p:nvSpPr>
          <p:spPr bwMode="auto">
            <a:xfrm>
              <a:off x="2340828" y="237842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1" name="Shape 298"/>
            <p:cNvSpPr>
              <a:spLocks noChangeArrowheads="1"/>
            </p:cNvSpPr>
            <p:nvPr/>
          </p:nvSpPr>
          <p:spPr bwMode="auto">
            <a:xfrm>
              <a:off x="2340828" y="252885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2" name="Shape 299"/>
            <p:cNvSpPr>
              <a:spLocks noChangeArrowheads="1"/>
            </p:cNvSpPr>
            <p:nvPr/>
          </p:nvSpPr>
          <p:spPr bwMode="auto">
            <a:xfrm>
              <a:off x="2340828" y="2679277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3" name="Shape 300"/>
            <p:cNvSpPr>
              <a:spLocks noChangeArrowheads="1"/>
            </p:cNvSpPr>
            <p:nvPr/>
          </p:nvSpPr>
          <p:spPr bwMode="auto">
            <a:xfrm>
              <a:off x="2340828" y="28297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4" name="Shape 301"/>
            <p:cNvSpPr>
              <a:spLocks noChangeArrowheads="1"/>
            </p:cNvSpPr>
            <p:nvPr/>
          </p:nvSpPr>
          <p:spPr bwMode="auto">
            <a:xfrm>
              <a:off x="2340828" y="2980129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5" name="Shape 302"/>
            <p:cNvSpPr>
              <a:spLocks noChangeArrowheads="1"/>
            </p:cNvSpPr>
            <p:nvPr/>
          </p:nvSpPr>
          <p:spPr bwMode="auto">
            <a:xfrm>
              <a:off x="2340828" y="313055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6" name="Shape 303"/>
            <p:cNvSpPr>
              <a:spLocks noChangeArrowheads="1"/>
            </p:cNvSpPr>
            <p:nvPr/>
          </p:nvSpPr>
          <p:spPr bwMode="auto">
            <a:xfrm>
              <a:off x="2340828" y="328098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7" name="Shape 304"/>
            <p:cNvSpPr>
              <a:spLocks noChangeArrowheads="1"/>
            </p:cNvSpPr>
            <p:nvPr/>
          </p:nvSpPr>
          <p:spPr bwMode="auto">
            <a:xfrm>
              <a:off x="2340828" y="3431407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8" name="Shape 305"/>
            <p:cNvSpPr>
              <a:spLocks noChangeArrowheads="1"/>
            </p:cNvSpPr>
            <p:nvPr/>
          </p:nvSpPr>
          <p:spPr bwMode="auto">
            <a:xfrm>
              <a:off x="2340828" y="358183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299" name="Shape 306"/>
            <p:cNvSpPr>
              <a:spLocks noChangeArrowheads="1"/>
            </p:cNvSpPr>
            <p:nvPr/>
          </p:nvSpPr>
          <p:spPr bwMode="auto">
            <a:xfrm>
              <a:off x="2340828" y="3882686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0" name="Shape 307"/>
            <p:cNvSpPr>
              <a:spLocks noChangeArrowheads="1"/>
            </p:cNvSpPr>
            <p:nvPr/>
          </p:nvSpPr>
          <p:spPr bwMode="auto">
            <a:xfrm>
              <a:off x="2340828" y="4216239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1" name="Shape 308"/>
            <p:cNvSpPr>
              <a:spLocks noChangeArrowheads="1"/>
            </p:cNvSpPr>
            <p:nvPr/>
          </p:nvSpPr>
          <p:spPr bwMode="auto">
            <a:xfrm>
              <a:off x="2340828" y="4366665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2" name="Shape 309"/>
            <p:cNvSpPr>
              <a:spLocks noChangeArrowheads="1"/>
            </p:cNvSpPr>
            <p:nvPr/>
          </p:nvSpPr>
          <p:spPr bwMode="auto">
            <a:xfrm>
              <a:off x="2340828" y="4517091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3" name="Shape 310"/>
            <p:cNvSpPr>
              <a:spLocks noChangeArrowheads="1"/>
            </p:cNvSpPr>
            <p:nvPr/>
          </p:nvSpPr>
          <p:spPr bwMode="auto">
            <a:xfrm>
              <a:off x="2340828" y="4667517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4" name="Shape 311"/>
            <p:cNvSpPr>
              <a:spLocks noChangeArrowheads="1"/>
            </p:cNvSpPr>
            <p:nvPr/>
          </p:nvSpPr>
          <p:spPr bwMode="auto">
            <a:xfrm>
              <a:off x="2340828" y="49373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5" name="Shape 312"/>
            <p:cNvSpPr>
              <a:spLocks noChangeArrowheads="1"/>
            </p:cNvSpPr>
            <p:nvPr/>
          </p:nvSpPr>
          <p:spPr bwMode="auto">
            <a:xfrm>
              <a:off x="2340828" y="5087729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6" name="Shape 313"/>
            <p:cNvSpPr>
              <a:spLocks noChangeArrowheads="1"/>
            </p:cNvSpPr>
            <p:nvPr/>
          </p:nvSpPr>
          <p:spPr bwMode="auto">
            <a:xfrm>
              <a:off x="2340828" y="523815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7" name="Shape 314"/>
            <p:cNvSpPr>
              <a:spLocks noChangeArrowheads="1"/>
            </p:cNvSpPr>
            <p:nvPr/>
          </p:nvSpPr>
          <p:spPr bwMode="auto">
            <a:xfrm>
              <a:off x="2340828" y="538858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8" name="Shape 315"/>
            <p:cNvSpPr>
              <a:spLocks noChangeArrowheads="1"/>
            </p:cNvSpPr>
            <p:nvPr/>
          </p:nvSpPr>
          <p:spPr bwMode="auto">
            <a:xfrm>
              <a:off x="2491244" y="421252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09" name="Shape 316"/>
            <p:cNvSpPr>
              <a:spLocks noChangeArrowheads="1"/>
            </p:cNvSpPr>
            <p:nvPr/>
          </p:nvSpPr>
          <p:spPr bwMode="auto">
            <a:xfrm>
              <a:off x="2491244" y="72210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0" name="Shape 317"/>
            <p:cNvSpPr>
              <a:spLocks noChangeArrowheads="1"/>
            </p:cNvSpPr>
            <p:nvPr/>
          </p:nvSpPr>
          <p:spPr bwMode="auto">
            <a:xfrm>
              <a:off x="2491244" y="872530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1" name="Shape 318"/>
            <p:cNvSpPr>
              <a:spLocks noChangeArrowheads="1"/>
            </p:cNvSpPr>
            <p:nvPr/>
          </p:nvSpPr>
          <p:spPr bwMode="auto">
            <a:xfrm>
              <a:off x="2491244" y="1055658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2" name="Shape 319"/>
            <p:cNvSpPr>
              <a:spLocks noChangeArrowheads="1"/>
            </p:cNvSpPr>
            <p:nvPr/>
          </p:nvSpPr>
          <p:spPr bwMode="auto">
            <a:xfrm>
              <a:off x="2491244" y="1206084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3" name="Shape 320"/>
            <p:cNvSpPr>
              <a:spLocks noChangeArrowheads="1"/>
            </p:cNvSpPr>
            <p:nvPr/>
          </p:nvSpPr>
          <p:spPr bwMode="auto">
            <a:xfrm>
              <a:off x="2491244" y="1506936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4" name="Shape 321"/>
            <p:cNvSpPr>
              <a:spLocks noChangeArrowheads="1"/>
            </p:cNvSpPr>
            <p:nvPr/>
          </p:nvSpPr>
          <p:spPr bwMode="auto">
            <a:xfrm>
              <a:off x="2491244" y="177672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5" name="Shape 322"/>
            <p:cNvSpPr>
              <a:spLocks noChangeArrowheads="1"/>
            </p:cNvSpPr>
            <p:nvPr/>
          </p:nvSpPr>
          <p:spPr bwMode="auto">
            <a:xfrm>
              <a:off x="2491244" y="1927147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6" name="Shape 323"/>
            <p:cNvSpPr>
              <a:spLocks noChangeArrowheads="1"/>
            </p:cNvSpPr>
            <p:nvPr/>
          </p:nvSpPr>
          <p:spPr bwMode="auto">
            <a:xfrm>
              <a:off x="2491244" y="207757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7" name="Shape 324"/>
            <p:cNvSpPr>
              <a:spLocks noChangeArrowheads="1"/>
            </p:cNvSpPr>
            <p:nvPr/>
          </p:nvSpPr>
          <p:spPr bwMode="auto">
            <a:xfrm>
              <a:off x="2491244" y="237842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8" name="Shape 325"/>
            <p:cNvSpPr>
              <a:spLocks noChangeArrowheads="1"/>
            </p:cNvSpPr>
            <p:nvPr/>
          </p:nvSpPr>
          <p:spPr bwMode="auto">
            <a:xfrm>
              <a:off x="2491244" y="252885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19" name="Shape 326"/>
            <p:cNvSpPr>
              <a:spLocks noChangeArrowheads="1"/>
            </p:cNvSpPr>
            <p:nvPr/>
          </p:nvSpPr>
          <p:spPr bwMode="auto">
            <a:xfrm>
              <a:off x="2491244" y="2679277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0" name="Shape 327"/>
            <p:cNvSpPr>
              <a:spLocks noChangeArrowheads="1"/>
            </p:cNvSpPr>
            <p:nvPr/>
          </p:nvSpPr>
          <p:spPr bwMode="auto">
            <a:xfrm>
              <a:off x="2491244" y="28297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1" name="Shape 328"/>
            <p:cNvSpPr>
              <a:spLocks noChangeArrowheads="1"/>
            </p:cNvSpPr>
            <p:nvPr/>
          </p:nvSpPr>
          <p:spPr bwMode="auto">
            <a:xfrm>
              <a:off x="2491244" y="2980129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2" name="Shape 329"/>
            <p:cNvSpPr>
              <a:spLocks noChangeArrowheads="1"/>
            </p:cNvSpPr>
            <p:nvPr/>
          </p:nvSpPr>
          <p:spPr bwMode="auto">
            <a:xfrm>
              <a:off x="2491244" y="313055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3" name="Shape 330"/>
            <p:cNvSpPr>
              <a:spLocks noChangeArrowheads="1"/>
            </p:cNvSpPr>
            <p:nvPr/>
          </p:nvSpPr>
          <p:spPr bwMode="auto">
            <a:xfrm>
              <a:off x="2491244" y="328098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4" name="Shape 331"/>
            <p:cNvSpPr>
              <a:spLocks noChangeArrowheads="1"/>
            </p:cNvSpPr>
            <p:nvPr/>
          </p:nvSpPr>
          <p:spPr bwMode="auto">
            <a:xfrm>
              <a:off x="2491244" y="358183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5" name="Shape 332"/>
            <p:cNvSpPr>
              <a:spLocks noChangeArrowheads="1"/>
            </p:cNvSpPr>
            <p:nvPr/>
          </p:nvSpPr>
          <p:spPr bwMode="auto">
            <a:xfrm>
              <a:off x="2491244" y="3882686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6" name="Shape 333"/>
            <p:cNvSpPr>
              <a:spLocks noChangeArrowheads="1"/>
            </p:cNvSpPr>
            <p:nvPr/>
          </p:nvSpPr>
          <p:spPr bwMode="auto">
            <a:xfrm>
              <a:off x="2491244" y="4065813"/>
              <a:ext cx="122622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7" name="Shape 334"/>
            <p:cNvSpPr>
              <a:spLocks noChangeArrowheads="1"/>
            </p:cNvSpPr>
            <p:nvPr/>
          </p:nvSpPr>
          <p:spPr bwMode="auto">
            <a:xfrm>
              <a:off x="2491244" y="4216239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8" name="Shape 335"/>
            <p:cNvSpPr>
              <a:spLocks noChangeArrowheads="1"/>
            </p:cNvSpPr>
            <p:nvPr/>
          </p:nvSpPr>
          <p:spPr bwMode="auto">
            <a:xfrm>
              <a:off x="2491244" y="4366665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29" name="Shape 336"/>
            <p:cNvSpPr>
              <a:spLocks noChangeArrowheads="1"/>
            </p:cNvSpPr>
            <p:nvPr/>
          </p:nvSpPr>
          <p:spPr bwMode="auto">
            <a:xfrm>
              <a:off x="2491244" y="4667517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0" name="Shape 337"/>
            <p:cNvSpPr>
              <a:spLocks noChangeArrowheads="1"/>
            </p:cNvSpPr>
            <p:nvPr/>
          </p:nvSpPr>
          <p:spPr bwMode="auto">
            <a:xfrm>
              <a:off x="2491244" y="4786877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1" name="Shape 338"/>
            <p:cNvSpPr>
              <a:spLocks noChangeArrowheads="1"/>
            </p:cNvSpPr>
            <p:nvPr/>
          </p:nvSpPr>
          <p:spPr bwMode="auto">
            <a:xfrm>
              <a:off x="2491244" y="5087729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2" name="Shape 339"/>
            <p:cNvSpPr>
              <a:spLocks noChangeArrowheads="1"/>
            </p:cNvSpPr>
            <p:nvPr/>
          </p:nvSpPr>
          <p:spPr bwMode="auto">
            <a:xfrm>
              <a:off x="2491244" y="538858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3" name="Shape 340"/>
            <p:cNvSpPr>
              <a:spLocks noChangeArrowheads="1"/>
            </p:cNvSpPr>
            <p:nvPr/>
          </p:nvSpPr>
          <p:spPr bwMode="auto">
            <a:xfrm>
              <a:off x="2641659" y="571678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4" name="Shape 341"/>
            <p:cNvSpPr>
              <a:spLocks noChangeArrowheads="1"/>
            </p:cNvSpPr>
            <p:nvPr/>
          </p:nvSpPr>
          <p:spPr bwMode="auto">
            <a:xfrm>
              <a:off x="2641659" y="1055658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5" name="Shape 342"/>
            <p:cNvSpPr>
              <a:spLocks noChangeArrowheads="1"/>
            </p:cNvSpPr>
            <p:nvPr/>
          </p:nvSpPr>
          <p:spPr bwMode="auto">
            <a:xfrm>
              <a:off x="2641659" y="1206084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6" name="Shape 343"/>
            <p:cNvSpPr>
              <a:spLocks noChangeArrowheads="1"/>
            </p:cNvSpPr>
            <p:nvPr/>
          </p:nvSpPr>
          <p:spPr bwMode="auto">
            <a:xfrm>
              <a:off x="2641659" y="1356510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7" name="Shape 344"/>
            <p:cNvSpPr>
              <a:spLocks noChangeArrowheads="1"/>
            </p:cNvSpPr>
            <p:nvPr/>
          </p:nvSpPr>
          <p:spPr bwMode="auto">
            <a:xfrm>
              <a:off x="2641659" y="1657362"/>
              <a:ext cx="122622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8" name="Shape 345"/>
            <p:cNvSpPr>
              <a:spLocks noChangeArrowheads="1"/>
            </p:cNvSpPr>
            <p:nvPr/>
          </p:nvSpPr>
          <p:spPr bwMode="auto">
            <a:xfrm>
              <a:off x="2641659" y="1927147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39" name="Shape 346"/>
            <p:cNvSpPr>
              <a:spLocks noChangeArrowheads="1"/>
            </p:cNvSpPr>
            <p:nvPr/>
          </p:nvSpPr>
          <p:spPr bwMode="auto">
            <a:xfrm>
              <a:off x="2641659" y="207757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0" name="Shape 347"/>
            <p:cNvSpPr>
              <a:spLocks noChangeArrowheads="1"/>
            </p:cNvSpPr>
            <p:nvPr/>
          </p:nvSpPr>
          <p:spPr bwMode="auto">
            <a:xfrm>
              <a:off x="2641659" y="2227999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1" name="Shape 348"/>
            <p:cNvSpPr>
              <a:spLocks noChangeArrowheads="1"/>
            </p:cNvSpPr>
            <p:nvPr/>
          </p:nvSpPr>
          <p:spPr bwMode="auto">
            <a:xfrm>
              <a:off x="2641659" y="252885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2" name="Shape 349"/>
            <p:cNvSpPr>
              <a:spLocks noChangeArrowheads="1"/>
            </p:cNvSpPr>
            <p:nvPr/>
          </p:nvSpPr>
          <p:spPr bwMode="auto">
            <a:xfrm>
              <a:off x="2641659" y="28297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3" name="Shape 350"/>
            <p:cNvSpPr>
              <a:spLocks noChangeArrowheads="1"/>
            </p:cNvSpPr>
            <p:nvPr/>
          </p:nvSpPr>
          <p:spPr bwMode="auto">
            <a:xfrm>
              <a:off x="2641659" y="313055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4" name="Shape 351"/>
            <p:cNvSpPr>
              <a:spLocks noChangeArrowheads="1"/>
            </p:cNvSpPr>
            <p:nvPr/>
          </p:nvSpPr>
          <p:spPr bwMode="auto">
            <a:xfrm>
              <a:off x="2641659" y="3431407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5" name="Shape 352"/>
            <p:cNvSpPr>
              <a:spLocks noChangeArrowheads="1"/>
            </p:cNvSpPr>
            <p:nvPr/>
          </p:nvSpPr>
          <p:spPr bwMode="auto">
            <a:xfrm>
              <a:off x="2641659" y="358183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6" name="Shape 353"/>
            <p:cNvSpPr>
              <a:spLocks noChangeArrowheads="1"/>
            </p:cNvSpPr>
            <p:nvPr/>
          </p:nvSpPr>
          <p:spPr bwMode="auto">
            <a:xfrm>
              <a:off x="2641659" y="4065813"/>
              <a:ext cx="122622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7" name="Shape 354"/>
            <p:cNvSpPr>
              <a:spLocks noChangeArrowheads="1"/>
            </p:cNvSpPr>
            <p:nvPr/>
          </p:nvSpPr>
          <p:spPr bwMode="auto">
            <a:xfrm>
              <a:off x="2641659" y="4216239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8" name="Shape 355"/>
            <p:cNvSpPr>
              <a:spLocks noChangeArrowheads="1"/>
            </p:cNvSpPr>
            <p:nvPr/>
          </p:nvSpPr>
          <p:spPr bwMode="auto">
            <a:xfrm>
              <a:off x="2641659" y="4366665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49" name="Shape 356"/>
            <p:cNvSpPr>
              <a:spLocks noChangeArrowheads="1"/>
            </p:cNvSpPr>
            <p:nvPr/>
          </p:nvSpPr>
          <p:spPr bwMode="auto">
            <a:xfrm>
              <a:off x="2641659" y="4517091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0" name="Shape 357"/>
            <p:cNvSpPr>
              <a:spLocks noChangeArrowheads="1"/>
            </p:cNvSpPr>
            <p:nvPr/>
          </p:nvSpPr>
          <p:spPr bwMode="auto">
            <a:xfrm>
              <a:off x="2641659" y="4667517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1" name="Shape 358"/>
            <p:cNvSpPr>
              <a:spLocks noChangeArrowheads="1"/>
            </p:cNvSpPr>
            <p:nvPr/>
          </p:nvSpPr>
          <p:spPr bwMode="auto">
            <a:xfrm>
              <a:off x="2641659" y="49373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2" name="Shape 359"/>
            <p:cNvSpPr>
              <a:spLocks noChangeArrowheads="1"/>
            </p:cNvSpPr>
            <p:nvPr/>
          </p:nvSpPr>
          <p:spPr bwMode="auto">
            <a:xfrm>
              <a:off x="2641659" y="5087729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3" name="Shape 360"/>
            <p:cNvSpPr>
              <a:spLocks noChangeArrowheads="1"/>
            </p:cNvSpPr>
            <p:nvPr/>
          </p:nvSpPr>
          <p:spPr bwMode="auto">
            <a:xfrm>
              <a:off x="2792075" y="270826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4" name="Shape 361"/>
            <p:cNvSpPr>
              <a:spLocks noChangeArrowheads="1"/>
            </p:cNvSpPr>
            <p:nvPr/>
          </p:nvSpPr>
          <p:spPr bwMode="auto">
            <a:xfrm>
              <a:off x="2792075" y="72210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5" name="Shape 362"/>
            <p:cNvSpPr>
              <a:spLocks noChangeArrowheads="1"/>
            </p:cNvSpPr>
            <p:nvPr/>
          </p:nvSpPr>
          <p:spPr bwMode="auto">
            <a:xfrm>
              <a:off x="2792075" y="1055658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6" name="Shape 363"/>
            <p:cNvSpPr>
              <a:spLocks noChangeArrowheads="1"/>
            </p:cNvSpPr>
            <p:nvPr/>
          </p:nvSpPr>
          <p:spPr bwMode="auto">
            <a:xfrm>
              <a:off x="2792075" y="1506936"/>
              <a:ext cx="12262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7" name="Shape 364"/>
            <p:cNvSpPr>
              <a:spLocks noChangeArrowheads="1"/>
            </p:cNvSpPr>
            <p:nvPr/>
          </p:nvSpPr>
          <p:spPr bwMode="auto">
            <a:xfrm>
              <a:off x="2792075" y="1657362"/>
              <a:ext cx="122622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8" name="Shape 365"/>
            <p:cNvSpPr>
              <a:spLocks noChangeArrowheads="1"/>
            </p:cNvSpPr>
            <p:nvPr/>
          </p:nvSpPr>
          <p:spPr bwMode="auto">
            <a:xfrm>
              <a:off x="2792075" y="2227999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59" name="Shape 366"/>
            <p:cNvSpPr>
              <a:spLocks noChangeArrowheads="1"/>
            </p:cNvSpPr>
            <p:nvPr/>
          </p:nvSpPr>
          <p:spPr bwMode="auto">
            <a:xfrm>
              <a:off x="2792075" y="237842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0" name="Shape 367"/>
            <p:cNvSpPr>
              <a:spLocks noChangeArrowheads="1"/>
            </p:cNvSpPr>
            <p:nvPr/>
          </p:nvSpPr>
          <p:spPr bwMode="auto">
            <a:xfrm>
              <a:off x="2792075" y="2679277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1" name="Shape 368"/>
            <p:cNvSpPr>
              <a:spLocks noChangeArrowheads="1"/>
            </p:cNvSpPr>
            <p:nvPr/>
          </p:nvSpPr>
          <p:spPr bwMode="auto">
            <a:xfrm>
              <a:off x="2792075" y="28297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2" name="Shape 369"/>
            <p:cNvSpPr>
              <a:spLocks noChangeArrowheads="1"/>
            </p:cNvSpPr>
            <p:nvPr/>
          </p:nvSpPr>
          <p:spPr bwMode="auto">
            <a:xfrm>
              <a:off x="2792075" y="2980129"/>
              <a:ext cx="122622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3" name="Shape 370"/>
            <p:cNvSpPr>
              <a:spLocks noChangeArrowheads="1"/>
            </p:cNvSpPr>
            <p:nvPr/>
          </p:nvSpPr>
          <p:spPr bwMode="auto">
            <a:xfrm>
              <a:off x="2792075" y="313055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4" name="Shape 371"/>
            <p:cNvSpPr>
              <a:spLocks noChangeArrowheads="1"/>
            </p:cNvSpPr>
            <p:nvPr/>
          </p:nvSpPr>
          <p:spPr bwMode="auto">
            <a:xfrm>
              <a:off x="2792075" y="3581834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5" name="Shape 372"/>
            <p:cNvSpPr>
              <a:spLocks noChangeArrowheads="1"/>
            </p:cNvSpPr>
            <p:nvPr/>
          </p:nvSpPr>
          <p:spPr bwMode="auto">
            <a:xfrm>
              <a:off x="2792075" y="3732260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6" name="Shape 373"/>
            <p:cNvSpPr>
              <a:spLocks noChangeArrowheads="1"/>
            </p:cNvSpPr>
            <p:nvPr/>
          </p:nvSpPr>
          <p:spPr bwMode="auto">
            <a:xfrm>
              <a:off x="2792075" y="3882686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7" name="Shape 374"/>
            <p:cNvSpPr>
              <a:spLocks noChangeArrowheads="1"/>
            </p:cNvSpPr>
            <p:nvPr/>
          </p:nvSpPr>
          <p:spPr bwMode="auto">
            <a:xfrm>
              <a:off x="2792075" y="4216239"/>
              <a:ext cx="122622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8" name="Shape 375"/>
            <p:cNvSpPr>
              <a:spLocks noChangeArrowheads="1"/>
            </p:cNvSpPr>
            <p:nvPr/>
          </p:nvSpPr>
          <p:spPr bwMode="auto">
            <a:xfrm>
              <a:off x="2792075" y="4937303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69" name="Shape 376"/>
            <p:cNvSpPr>
              <a:spLocks noChangeArrowheads="1"/>
            </p:cNvSpPr>
            <p:nvPr/>
          </p:nvSpPr>
          <p:spPr bwMode="auto">
            <a:xfrm>
              <a:off x="2792075" y="5238155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0" name="Shape 377"/>
            <p:cNvSpPr>
              <a:spLocks noChangeArrowheads="1"/>
            </p:cNvSpPr>
            <p:nvPr/>
          </p:nvSpPr>
          <p:spPr bwMode="auto">
            <a:xfrm>
              <a:off x="2792075" y="5388581"/>
              <a:ext cx="12262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1" name="Shape 378"/>
            <p:cNvSpPr>
              <a:spLocks noChangeArrowheads="1"/>
            </p:cNvSpPr>
            <p:nvPr/>
          </p:nvSpPr>
          <p:spPr bwMode="auto">
            <a:xfrm>
              <a:off x="2911427" y="421252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2" name="Shape 379"/>
            <p:cNvSpPr>
              <a:spLocks noChangeArrowheads="1"/>
            </p:cNvSpPr>
            <p:nvPr/>
          </p:nvSpPr>
          <p:spPr bwMode="auto">
            <a:xfrm>
              <a:off x="2911427" y="571678"/>
              <a:ext cx="12098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3" name="Shape 380"/>
            <p:cNvSpPr>
              <a:spLocks noChangeArrowheads="1"/>
            </p:cNvSpPr>
            <p:nvPr/>
          </p:nvSpPr>
          <p:spPr bwMode="auto">
            <a:xfrm>
              <a:off x="2911427" y="1055658"/>
              <a:ext cx="12098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4" name="Shape 381"/>
            <p:cNvSpPr>
              <a:spLocks noChangeArrowheads="1"/>
            </p:cNvSpPr>
            <p:nvPr/>
          </p:nvSpPr>
          <p:spPr bwMode="auto">
            <a:xfrm>
              <a:off x="2911427" y="1356510"/>
              <a:ext cx="12098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5" name="Shape 382"/>
            <p:cNvSpPr>
              <a:spLocks noChangeArrowheads="1"/>
            </p:cNvSpPr>
            <p:nvPr/>
          </p:nvSpPr>
          <p:spPr bwMode="auto">
            <a:xfrm>
              <a:off x="2911427" y="1657362"/>
              <a:ext cx="120986" cy="122629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6" name="Shape 383"/>
            <p:cNvSpPr>
              <a:spLocks noChangeArrowheads="1"/>
            </p:cNvSpPr>
            <p:nvPr/>
          </p:nvSpPr>
          <p:spPr bwMode="auto">
            <a:xfrm>
              <a:off x="2911427" y="207757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7" name="Shape 384"/>
            <p:cNvSpPr>
              <a:spLocks noChangeArrowheads="1"/>
            </p:cNvSpPr>
            <p:nvPr/>
          </p:nvSpPr>
          <p:spPr bwMode="auto">
            <a:xfrm>
              <a:off x="2911427" y="237842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8" name="Shape 385"/>
            <p:cNvSpPr>
              <a:spLocks noChangeArrowheads="1"/>
            </p:cNvSpPr>
            <p:nvPr/>
          </p:nvSpPr>
          <p:spPr bwMode="auto">
            <a:xfrm>
              <a:off x="2911427" y="282970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79" name="Shape 386"/>
            <p:cNvSpPr>
              <a:spLocks noChangeArrowheads="1"/>
            </p:cNvSpPr>
            <p:nvPr/>
          </p:nvSpPr>
          <p:spPr bwMode="auto">
            <a:xfrm>
              <a:off x="2911427" y="313055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0" name="Shape 387"/>
            <p:cNvSpPr>
              <a:spLocks noChangeArrowheads="1"/>
            </p:cNvSpPr>
            <p:nvPr/>
          </p:nvSpPr>
          <p:spPr bwMode="auto">
            <a:xfrm>
              <a:off x="2911427" y="3280981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1" name="Shape 388"/>
            <p:cNvSpPr>
              <a:spLocks noChangeArrowheads="1"/>
            </p:cNvSpPr>
            <p:nvPr/>
          </p:nvSpPr>
          <p:spPr bwMode="auto">
            <a:xfrm>
              <a:off x="2911427" y="3581834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2" name="Shape 389"/>
            <p:cNvSpPr>
              <a:spLocks noChangeArrowheads="1"/>
            </p:cNvSpPr>
            <p:nvPr/>
          </p:nvSpPr>
          <p:spPr bwMode="auto">
            <a:xfrm>
              <a:off x="2911427" y="3732260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3" name="Shape 390"/>
            <p:cNvSpPr>
              <a:spLocks noChangeArrowheads="1"/>
            </p:cNvSpPr>
            <p:nvPr/>
          </p:nvSpPr>
          <p:spPr bwMode="auto">
            <a:xfrm>
              <a:off x="2911427" y="3882686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4" name="Shape 391"/>
            <p:cNvSpPr>
              <a:spLocks noChangeArrowheads="1"/>
            </p:cNvSpPr>
            <p:nvPr/>
          </p:nvSpPr>
          <p:spPr bwMode="auto">
            <a:xfrm>
              <a:off x="2911427" y="4216239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5" name="Shape 392"/>
            <p:cNvSpPr>
              <a:spLocks noChangeArrowheads="1"/>
            </p:cNvSpPr>
            <p:nvPr/>
          </p:nvSpPr>
          <p:spPr bwMode="auto">
            <a:xfrm>
              <a:off x="2911427" y="4366665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6" name="Shape 393"/>
            <p:cNvSpPr>
              <a:spLocks noChangeArrowheads="1"/>
            </p:cNvSpPr>
            <p:nvPr/>
          </p:nvSpPr>
          <p:spPr bwMode="auto">
            <a:xfrm>
              <a:off x="2911427" y="4786877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7" name="Shape 394"/>
            <p:cNvSpPr>
              <a:spLocks noChangeArrowheads="1"/>
            </p:cNvSpPr>
            <p:nvPr/>
          </p:nvSpPr>
          <p:spPr bwMode="auto">
            <a:xfrm>
              <a:off x="2911427" y="5087729"/>
              <a:ext cx="12098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8" name="Shape 395"/>
            <p:cNvSpPr>
              <a:spLocks noChangeArrowheads="1"/>
            </p:cNvSpPr>
            <p:nvPr/>
          </p:nvSpPr>
          <p:spPr bwMode="auto">
            <a:xfrm>
              <a:off x="2911427" y="523815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89" name="Shape 396"/>
            <p:cNvSpPr>
              <a:spLocks noChangeArrowheads="1"/>
            </p:cNvSpPr>
            <p:nvPr/>
          </p:nvSpPr>
          <p:spPr bwMode="auto">
            <a:xfrm>
              <a:off x="3061843" y="270826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0" name="Shape 397"/>
            <p:cNvSpPr>
              <a:spLocks noChangeArrowheads="1"/>
            </p:cNvSpPr>
            <p:nvPr/>
          </p:nvSpPr>
          <p:spPr bwMode="auto">
            <a:xfrm>
              <a:off x="3061843" y="722104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1" name="Shape 398"/>
            <p:cNvSpPr>
              <a:spLocks noChangeArrowheads="1"/>
            </p:cNvSpPr>
            <p:nvPr/>
          </p:nvSpPr>
          <p:spPr bwMode="auto">
            <a:xfrm>
              <a:off x="3061843" y="1206084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2" name="Shape 399"/>
            <p:cNvSpPr>
              <a:spLocks noChangeArrowheads="1"/>
            </p:cNvSpPr>
            <p:nvPr/>
          </p:nvSpPr>
          <p:spPr bwMode="auto">
            <a:xfrm>
              <a:off x="3061843" y="1776721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3" name="Shape 400"/>
            <p:cNvSpPr>
              <a:spLocks noChangeArrowheads="1"/>
            </p:cNvSpPr>
            <p:nvPr/>
          </p:nvSpPr>
          <p:spPr bwMode="auto">
            <a:xfrm>
              <a:off x="3061843" y="2378425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4" name="Shape 401"/>
            <p:cNvSpPr>
              <a:spLocks noChangeArrowheads="1"/>
            </p:cNvSpPr>
            <p:nvPr/>
          </p:nvSpPr>
          <p:spPr bwMode="auto">
            <a:xfrm>
              <a:off x="3061843" y="3130555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5" name="Shape 402"/>
            <p:cNvSpPr>
              <a:spLocks noChangeArrowheads="1"/>
            </p:cNvSpPr>
            <p:nvPr/>
          </p:nvSpPr>
          <p:spPr bwMode="auto">
            <a:xfrm>
              <a:off x="3061843" y="4366665"/>
              <a:ext cx="12098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6" name="Shape 403"/>
            <p:cNvSpPr>
              <a:spLocks noChangeArrowheads="1"/>
            </p:cNvSpPr>
            <p:nvPr/>
          </p:nvSpPr>
          <p:spPr bwMode="auto">
            <a:xfrm>
              <a:off x="3061843" y="4517091"/>
              <a:ext cx="12098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7" name="Shape 404"/>
            <p:cNvSpPr>
              <a:spLocks noChangeArrowheads="1"/>
            </p:cNvSpPr>
            <p:nvPr/>
          </p:nvSpPr>
          <p:spPr bwMode="auto">
            <a:xfrm>
              <a:off x="3061843" y="5388581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8" name="Shape 405"/>
            <p:cNvSpPr>
              <a:spLocks noChangeArrowheads="1"/>
            </p:cNvSpPr>
            <p:nvPr/>
          </p:nvSpPr>
          <p:spPr bwMode="auto">
            <a:xfrm>
              <a:off x="3212258" y="421252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399" name="Shape 406"/>
            <p:cNvSpPr>
              <a:spLocks noChangeArrowheads="1"/>
            </p:cNvSpPr>
            <p:nvPr/>
          </p:nvSpPr>
          <p:spPr bwMode="auto">
            <a:xfrm>
              <a:off x="3212258" y="1356510"/>
              <a:ext cx="12098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0" name="Shape 407"/>
            <p:cNvSpPr>
              <a:spLocks noChangeArrowheads="1"/>
            </p:cNvSpPr>
            <p:nvPr/>
          </p:nvSpPr>
          <p:spPr bwMode="auto">
            <a:xfrm>
              <a:off x="3212258" y="207757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1" name="Shape 408"/>
            <p:cNvSpPr>
              <a:spLocks noChangeArrowheads="1"/>
            </p:cNvSpPr>
            <p:nvPr/>
          </p:nvSpPr>
          <p:spPr bwMode="auto">
            <a:xfrm>
              <a:off x="3212258" y="2829703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2" name="Shape 409"/>
            <p:cNvSpPr>
              <a:spLocks noChangeArrowheads="1"/>
            </p:cNvSpPr>
            <p:nvPr/>
          </p:nvSpPr>
          <p:spPr bwMode="auto">
            <a:xfrm>
              <a:off x="3212258" y="3732260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3" name="Shape 410"/>
            <p:cNvSpPr>
              <a:spLocks noChangeArrowheads="1"/>
            </p:cNvSpPr>
            <p:nvPr/>
          </p:nvSpPr>
          <p:spPr bwMode="auto">
            <a:xfrm>
              <a:off x="3212258" y="4517091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4" name="Shape 411"/>
            <p:cNvSpPr>
              <a:spLocks noChangeArrowheads="1"/>
            </p:cNvSpPr>
            <p:nvPr/>
          </p:nvSpPr>
          <p:spPr bwMode="auto">
            <a:xfrm>
              <a:off x="3212258" y="4667517"/>
              <a:ext cx="120986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5" name="Shape 412"/>
            <p:cNvSpPr>
              <a:spLocks noChangeArrowheads="1"/>
            </p:cNvSpPr>
            <p:nvPr/>
          </p:nvSpPr>
          <p:spPr bwMode="auto">
            <a:xfrm>
              <a:off x="3212258" y="5238155"/>
              <a:ext cx="12098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6" name="Shape 413"/>
            <p:cNvSpPr>
              <a:spLocks noChangeArrowheads="1"/>
            </p:cNvSpPr>
            <p:nvPr/>
          </p:nvSpPr>
          <p:spPr bwMode="auto">
            <a:xfrm>
              <a:off x="3362674" y="270826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7" name="Shape 414"/>
            <p:cNvSpPr>
              <a:spLocks noChangeArrowheads="1"/>
            </p:cNvSpPr>
            <p:nvPr/>
          </p:nvSpPr>
          <p:spPr bwMode="auto">
            <a:xfrm>
              <a:off x="3362674" y="1356510"/>
              <a:ext cx="12098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8" name="Shape 415"/>
            <p:cNvSpPr>
              <a:spLocks noChangeArrowheads="1"/>
            </p:cNvSpPr>
            <p:nvPr/>
          </p:nvSpPr>
          <p:spPr bwMode="auto">
            <a:xfrm>
              <a:off x="3362674" y="3280981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09" name="Shape 416"/>
            <p:cNvSpPr>
              <a:spLocks noChangeArrowheads="1"/>
            </p:cNvSpPr>
            <p:nvPr/>
          </p:nvSpPr>
          <p:spPr bwMode="auto">
            <a:xfrm>
              <a:off x="3362674" y="3882686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0" name="Shape 417"/>
            <p:cNvSpPr>
              <a:spLocks noChangeArrowheads="1"/>
            </p:cNvSpPr>
            <p:nvPr/>
          </p:nvSpPr>
          <p:spPr bwMode="auto">
            <a:xfrm>
              <a:off x="3362674" y="4517091"/>
              <a:ext cx="12098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1" name="Shape 418"/>
            <p:cNvSpPr>
              <a:spLocks noChangeArrowheads="1"/>
            </p:cNvSpPr>
            <p:nvPr/>
          </p:nvSpPr>
          <p:spPr bwMode="auto">
            <a:xfrm>
              <a:off x="3362674" y="5238155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" name="Shape 419"/>
            <p:cNvSpPr>
              <a:spLocks noChangeArrowheads="1"/>
            </p:cNvSpPr>
            <p:nvPr/>
          </p:nvSpPr>
          <p:spPr bwMode="auto">
            <a:xfrm>
              <a:off x="3513089" y="722104"/>
              <a:ext cx="12098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3" name="Shape 420"/>
            <p:cNvSpPr>
              <a:spLocks noChangeArrowheads="1"/>
            </p:cNvSpPr>
            <p:nvPr/>
          </p:nvSpPr>
          <p:spPr bwMode="auto">
            <a:xfrm>
              <a:off x="3513089" y="1657362"/>
              <a:ext cx="120986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4" name="Shape 421"/>
            <p:cNvSpPr>
              <a:spLocks noChangeArrowheads="1"/>
            </p:cNvSpPr>
            <p:nvPr/>
          </p:nvSpPr>
          <p:spPr bwMode="auto">
            <a:xfrm>
              <a:off x="3513089" y="2679277"/>
              <a:ext cx="12098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</p:grpSp>
      <p:grpSp>
        <p:nvGrpSpPr>
          <p:cNvPr id="415" name="Shape 422"/>
          <p:cNvGrpSpPr>
            <a:grpSpLocks/>
          </p:cNvGrpSpPr>
          <p:nvPr/>
        </p:nvGrpSpPr>
        <p:grpSpPr bwMode="auto">
          <a:xfrm rot="10800000">
            <a:off x="6400800" y="0"/>
            <a:ext cx="2309813" cy="5086350"/>
            <a:chOff x="1287725" y="238125"/>
            <a:chExt cx="2379050" cy="5238750"/>
          </a:xfrm>
        </p:grpSpPr>
        <p:sp>
          <p:nvSpPr>
            <p:cNvPr id="416" name="Shape 423"/>
            <p:cNvSpPr>
              <a:spLocks noChangeArrowheads="1"/>
            </p:cNvSpPr>
            <p:nvPr/>
          </p:nvSpPr>
          <p:spPr bwMode="auto">
            <a:xfrm>
              <a:off x="1255023" y="421252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7" name="Shape 424"/>
            <p:cNvSpPr>
              <a:spLocks noChangeArrowheads="1"/>
            </p:cNvSpPr>
            <p:nvPr/>
          </p:nvSpPr>
          <p:spPr bwMode="auto">
            <a:xfrm>
              <a:off x="1255023" y="722104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8" name="Shape 425"/>
            <p:cNvSpPr>
              <a:spLocks noChangeArrowheads="1"/>
            </p:cNvSpPr>
            <p:nvPr/>
          </p:nvSpPr>
          <p:spPr bwMode="auto">
            <a:xfrm>
              <a:off x="1255023" y="872530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9" name="Shape 426"/>
            <p:cNvSpPr>
              <a:spLocks noChangeArrowheads="1"/>
            </p:cNvSpPr>
            <p:nvPr/>
          </p:nvSpPr>
          <p:spPr bwMode="auto">
            <a:xfrm>
              <a:off x="1255023" y="1356510"/>
              <a:ext cx="12099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0" name="Shape 427"/>
            <p:cNvSpPr>
              <a:spLocks noChangeArrowheads="1"/>
            </p:cNvSpPr>
            <p:nvPr/>
          </p:nvSpPr>
          <p:spPr bwMode="auto">
            <a:xfrm>
              <a:off x="1255023" y="177672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1" name="Shape 428"/>
            <p:cNvSpPr>
              <a:spLocks noChangeArrowheads="1"/>
            </p:cNvSpPr>
            <p:nvPr/>
          </p:nvSpPr>
          <p:spPr bwMode="auto">
            <a:xfrm>
              <a:off x="1255023" y="1927147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2" name="Shape 429"/>
            <p:cNvSpPr>
              <a:spLocks noChangeArrowheads="1"/>
            </p:cNvSpPr>
            <p:nvPr/>
          </p:nvSpPr>
          <p:spPr bwMode="auto">
            <a:xfrm>
              <a:off x="1255023" y="2077573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3" name="Shape 430"/>
            <p:cNvSpPr>
              <a:spLocks noChangeArrowheads="1"/>
            </p:cNvSpPr>
            <p:nvPr/>
          </p:nvSpPr>
          <p:spPr bwMode="auto">
            <a:xfrm>
              <a:off x="1255023" y="252885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4" name="Shape 431"/>
            <p:cNvSpPr>
              <a:spLocks noChangeArrowheads="1"/>
            </p:cNvSpPr>
            <p:nvPr/>
          </p:nvSpPr>
          <p:spPr bwMode="auto">
            <a:xfrm>
              <a:off x="1255023" y="2980129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5" name="Shape 432"/>
            <p:cNvSpPr>
              <a:spLocks noChangeArrowheads="1"/>
            </p:cNvSpPr>
            <p:nvPr/>
          </p:nvSpPr>
          <p:spPr bwMode="auto">
            <a:xfrm>
              <a:off x="1255023" y="3732260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6" name="Shape 433"/>
            <p:cNvSpPr>
              <a:spLocks noChangeArrowheads="1"/>
            </p:cNvSpPr>
            <p:nvPr/>
          </p:nvSpPr>
          <p:spPr bwMode="auto">
            <a:xfrm>
              <a:off x="1255023" y="3882686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7" name="Shape 434"/>
            <p:cNvSpPr>
              <a:spLocks noChangeArrowheads="1"/>
            </p:cNvSpPr>
            <p:nvPr/>
          </p:nvSpPr>
          <p:spPr bwMode="auto">
            <a:xfrm>
              <a:off x="1255023" y="4517091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8" name="Shape 435"/>
            <p:cNvSpPr>
              <a:spLocks noChangeArrowheads="1"/>
            </p:cNvSpPr>
            <p:nvPr/>
          </p:nvSpPr>
          <p:spPr bwMode="auto">
            <a:xfrm>
              <a:off x="1255023" y="4786877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29" name="Shape 436"/>
            <p:cNvSpPr>
              <a:spLocks noChangeArrowheads="1"/>
            </p:cNvSpPr>
            <p:nvPr/>
          </p:nvSpPr>
          <p:spPr bwMode="auto">
            <a:xfrm>
              <a:off x="1255023" y="5087729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0" name="Shape 437"/>
            <p:cNvSpPr>
              <a:spLocks noChangeArrowheads="1"/>
            </p:cNvSpPr>
            <p:nvPr/>
          </p:nvSpPr>
          <p:spPr bwMode="auto">
            <a:xfrm>
              <a:off x="1255023" y="523815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1" name="Shape 438"/>
            <p:cNvSpPr>
              <a:spLocks noChangeArrowheads="1"/>
            </p:cNvSpPr>
            <p:nvPr/>
          </p:nvSpPr>
          <p:spPr bwMode="auto">
            <a:xfrm>
              <a:off x="1405451" y="421252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2" name="Shape 439"/>
            <p:cNvSpPr>
              <a:spLocks noChangeArrowheads="1"/>
            </p:cNvSpPr>
            <p:nvPr/>
          </p:nvSpPr>
          <p:spPr bwMode="auto">
            <a:xfrm>
              <a:off x="1405451" y="237842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3" name="Shape 440"/>
            <p:cNvSpPr>
              <a:spLocks noChangeArrowheads="1"/>
            </p:cNvSpPr>
            <p:nvPr/>
          </p:nvSpPr>
          <p:spPr bwMode="auto">
            <a:xfrm>
              <a:off x="1405451" y="2829703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4" name="Shape 441"/>
            <p:cNvSpPr>
              <a:spLocks noChangeArrowheads="1"/>
            </p:cNvSpPr>
            <p:nvPr/>
          </p:nvSpPr>
          <p:spPr bwMode="auto">
            <a:xfrm>
              <a:off x="1405451" y="4216239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5" name="Shape 442"/>
            <p:cNvSpPr>
              <a:spLocks noChangeArrowheads="1"/>
            </p:cNvSpPr>
            <p:nvPr/>
          </p:nvSpPr>
          <p:spPr bwMode="auto">
            <a:xfrm>
              <a:off x="1555879" y="421252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6" name="Shape 443"/>
            <p:cNvSpPr>
              <a:spLocks noChangeArrowheads="1"/>
            </p:cNvSpPr>
            <p:nvPr/>
          </p:nvSpPr>
          <p:spPr bwMode="auto">
            <a:xfrm>
              <a:off x="1555879" y="571678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7" name="Shape 444"/>
            <p:cNvSpPr>
              <a:spLocks noChangeArrowheads="1"/>
            </p:cNvSpPr>
            <p:nvPr/>
          </p:nvSpPr>
          <p:spPr bwMode="auto">
            <a:xfrm>
              <a:off x="1555879" y="722104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8" name="Shape 445"/>
            <p:cNvSpPr>
              <a:spLocks noChangeArrowheads="1"/>
            </p:cNvSpPr>
            <p:nvPr/>
          </p:nvSpPr>
          <p:spPr bwMode="auto">
            <a:xfrm>
              <a:off x="1555879" y="1206084"/>
              <a:ext cx="12099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39" name="Shape 446"/>
            <p:cNvSpPr>
              <a:spLocks noChangeArrowheads="1"/>
            </p:cNvSpPr>
            <p:nvPr/>
          </p:nvSpPr>
          <p:spPr bwMode="auto">
            <a:xfrm>
              <a:off x="1555879" y="1927147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0" name="Shape 447"/>
            <p:cNvSpPr>
              <a:spLocks noChangeArrowheads="1"/>
            </p:cNvSpPr>
            <p:nvPr/>
          </p:nvSpPr>
          <p:spPr bwMode="auto">
            <a:xfrm>
              <a:off x="1555879" y="2077573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1" name="Shape 448"/>
            <p:cNvSpPr>
              <a:spLocks noChangeArrowheads="1"/>
            </p:cNvSpPr>
            <p:nvPr/>
          </p:nvSpPr>
          <p:spPr bwMode="auto">
            <a:xfrm>
              <a:off x="1555879" y="237842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2" name="Shape 449"/>
            <p:cNvSpPr>
              <a:spLocks noChangeArrowheads="1"/>
            </p:cNvSpPr>
            <p:nvPr/>
          </p:nvSpPr>
          <p:spPr bwMode="auto">
            <a:xfrm>
              <a:off x="1555879" y="313055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3" name="Shape 450"/>
            <p:cNvSpPr>
              <a:spLocks noChangeArrowheads="1"/>
            </p:cNvSpPr>
            <p:nvPr/>
          </p:nvSpPr>
          <p:spPr bwMode="auto">
            <a:xfrm>
              <a:off x="1555879" y="3581834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4" name="Shape 451"/>
            <p:cNvSpPr>
              <a:spLocks noChangeArrowheads="1"/>
            </p:cNvSpPr>
            <p:nvPr/>
          </p:nvSpPr>
          <p:spPr bwMode="auto">
            <a:xfrm>
              <a:off x="1555879" y="538858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5" name="Shape 452"/>
            <p:cNvSpPr>
              <a:spLocks noChangeArrowheads="1"/>
            </p:cNvSpPr>
            <p:nvPr/>
          </p:nvSpPr>
          <p:spPr bwMode="auto">
            <a:xfrm>
              <a:off x="1706307" y="421252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6" name="Shape 453"/>
            <p:cNvSpPr>
              <a:spLocks noChangeArrowheads="1"/>
            </p:cNvSpPr>
            <p:nvPr/>
          </p:nvSpPr>
          <p:spPr bwMode="auto">
            <a:xfrm>
              <a:off x="1706307" y="722104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7" name="Shape 454"/>
            <p:cNvSpPr>
              <a:spLocks noChangeArrowheads="1"/>
            </p:cNvSpPr>
            <p:nvPr/>
          </p:nvSpPr>
          <p:spPr bwMode="auto">
            <a:xfrm>
              <a:off x="1706307" y="1055658"/>
              <a:ext cx="12099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8" name="Shape 455"/>
            <p:cNvSpPr>
              <a:spLocks noChangeArrowheads="1"/>
            </p:cNvSpPr>
            <p:nvPr/>
          </p:nvSpPr>
          <p:spPr bwMode="auto">
            <a:xfrm>
              <a:off x="1706307" y="1657362"/>
              <a:ext cx="120996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49" name="Shape 456"/>
            <p:cNvSpPr>
              <a:spLocks noChangeArrowheads="1"/>
            </p:cNvSpPr>
            <p:nvPr/>
          </p:nvSpPr>
          <p:spPr bwMode="auto">
            <a:xfrm>
              <a:off x="1706307" y="177672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0" name="Shape 457"/>
            <p:cNvSpPr>
              <a:spLocks noChangeArrowheads="1"/>
            </p:cNvSpPr>
            <p:nvPr/>
          </p:nvSpPr>
          <p:spPr bwMode="auto">
            <a:xfrm>
              <a:off x="1706307" y="2077573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1" name="Shape 458"/>
            <p:cNvSpPr>
              <a:spLocks noChangeArrowheads="1"/>
            </p:cNvSpPr>
            <p:nvPr/>
          </p:nvSpPr>
          <p:spPr bwMode="auto">
            <a:xfrm>
              <a:off x="1706307" y="2227999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2" name="Shape 459"/>
            <p:cNvSpPr>
              <a:spLocks noChangeArrowheads="1"/>
            </p:cNvSpPr>
            <p:nvPr/>
          </p:nvSpPr>
          <p:spPr bwMode="auto">
            <a:xfrm>
              <a:off x="1706307" y="237842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3" name="Shape 460"/>
            <p:cNvSpPr>
              <a:spLocks noChangeArrowheads="1"/>
            </p:cNvSpPr>
            <p:nvPr/>
          </p:nvSpPr>
          <p:spPr bwMode="auto">
            <a:xfrm>
              <a:off x="1706307" y="2980129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4" name="Shape 461"/>
            <p:cNvSpPr>
              <a:spLocks noChangeArrowheads="1"/>
            </p:cNvSpPr>
            <p:nvPr/>
          </p:nvSpPr>
          <p:spPr bwMode="auto">
            <a:xfrm>
              <a:off x="1706307" y="313055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5" name="Shape 462"/>
            <p:cNvSpPr>
              <a:spLocks noChangeArrowheads="1"/>
            </p:cNvSpPr>
            <p:nvPr/>
          </p:nvSpPr>
          <p:spPr bwMode="auto">
            <a:xfrm>
              <a:off x="1706307" y="328098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6" name="Shape 463"/>
            <p:cNvSpPr>
              <a:spLocks noChangeArrowheads="1"/>
            </p:cNvSpPr>
            <p:nvPr/>
          </p:nvSpPr>
          <p:spPr bwMode="auto">
            <a:xfrm>
              <a:off x="1706307" y="3882686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7" name="Shape 464"/>
            <p:cNvSpPr>
              <a:spLocks noChangeArrowheads="1"/>
            </p:cNvSpPr>
            <p:nvPr/>
          </p:nvSpPr>
          <p:spPr bwMode="auto">
            <a:xfrm>
              <a:off x="1706307" y="4065813"/>
              <a:ext cx="120996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8" name="Shape 465"/>
            <p:cNvSpPr>
              <a:spLocks noChangeArrowheads="1"/>
            </p:cNvSpPr>
            <p:nvPr/>
          </p:nvSpPr>
          <p:spPr bwMode="auto">
            <a:xfrm>
              <a:off x="1706307" y="4517091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59" name="Shape 466"/>
            <p:cNvSpPr>
              <a:spLocks noChangeArrowheads="1"/>
            </p:cNvSpPr>
            <p:nvPr/>
          </p:nvSpPr>
          <p:spPr bwMode="auto">
            <a:xfrm>
              <a:off x="1706307" y="4667517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0" name="Shape 467"/>
            <p:cNvSpPr>
              <a:spLocks noChangeArrowheads="1"/>
            </p:cNvSpPr>
            <p:nvPr/>
          </p:nvSpPr>
          <p:spPr bwMode="auto">
            <a:xfrm>
              <a:off x="1706307" y="4786877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1" name="Shape 468"/>
            <p:cNvSpPr>
              <a:spLocks noChangeArrowheads="1"/>
            </p:cNvSpPr>
            <p:nvPr/>
          </p:nvSpPr>
          <p:spPr bwMode="auto">
            <a:xfrm>
              <a:off x="1706307" y="5087729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2" name="Shape 469"/>
            <p:cNvSpPr>
              <a:spLocks noChangeArrowheads="1"/>
            </p:cNvSpPr>
            <p:nvPr/>
          </p:nvSpPr>
          <p:spPr bwMode="auto">
            <a:xfrm>
              <a:off x="1856735" y="571678"/>
              <a:ext cx="12099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3" name="Shape 470"/>
            <p:cNvSpPr>
              <a:spLocks noChangeArrowheads="1"/>
            </p:cNvSpPr>
            <p:nvPr/>
          </p:nvSpPr>
          <p:spPr bwMode="auto">
            <a:xfrm>
              <a:off x="1856735" y="722104"/>
              <a:ext cx="12099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4" name="Shape 471"/>
            <p:cNvSpPr>
              <a:spLocks noChangeArrowheads="1"/>
            </p:cNvSpPr>
            <p:nvPr/>
          </p:nvSpPr>
          <p:spPr bwMode="auto">
            <a:xfrm>
              <a:off x="1856735" y="1055658"/>
              <a:ext cx="12099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5" name="Shape 472"/>
            <p:cNvSpPr>
              <a:spLocks noChangeArrowheads="1"/>
            </p:cNvSpPr>
            <p:nvPr/>
          </p:nvSpPr>
          <p:spPr bwMode="auto">
            <a:xfrm>
              <a:off x="1856735" y="1206084"/>
              <a:ext cx="12099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6" name="Shape 473"/>
            <p:cNvSpPr>
              <a:spLocks noChangeArrowheads="1"/>
            </p:cNvSpPr>
            <p:nvPr/>
          </p:nvSpPr>
          <p:spPr bwMode="auto">
            <a:xfrm>
              <a:off x="1856735" y="1356510"/>
              <a:ext cx="12099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7" name="Shape 474"/>
            <p:cNvSpPr>
              <a:spLocks noChangeArrowheads="1"/>
            </p:cNvSpPr>
            <p:nvPr/>
          </p:nvSpPr>
          <p:spPr bwMode="auto">
            <a:xfrm>
              <a:off x="1856735" y="1657362"/>
              <a:ext cx="120996" cy="122629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8" name="Shape 475"/>
            <p:cNvSpPr>
              <a:spLocks noChangeArrowheads="1"/>
            </p:cNvSpPr>
            <p:nvPr/>
          </p:nvSpPr>
          <p:spPr bwMode="auto">
            <a:xfrm>
              <a:off x="1856735" y="3280981"/>
              <a:ext cx="12099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69" name="Shape 476"/>
            <p:cNvSpPr>
              <a:spLocks noChangeArrowheads="1"/>
            </p:cNvSpPr>
            <p:nvPr/>
          </p:nvSpPr>
          <p:spPr bwMode="auto">
            <a:xfrm>
              <a:off x="1856735" y="3581834"/>
              <a:ext cx="12099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0" name="Shape 477"/>
            <p:cNvSpPr>
              <a:spLocks noChangeArrowheads="1"/>
            </p:cNvSpPr>
            <p:nvPr/>
          </p:nvSpPr>
          <p:spPr bwMode="auto">
            <a:xfrm>
              <a:off x="1856735" y="3732260"/>
              <a:ext cx="12099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1" name="Shape 478"/>
            <p:cNvSpPr>
              <a:spLocks noChangeArrowheads="1"/>
            </p:cNvSpPr>
            <p:nvPr/>
          </p:nvSpPr>
          <p:spPr bwMode="auto">
            <a:xfrm>
              <a:off x="1856735" y="5087729"/>
              <a:ext cx="12099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2" name="Shape 479"/>
            <p:cNvSpPr>
              <a:spLocks noChangeArrowheads="1"/>
            </p:cNvSpPr>
            <p:nvPr/>
          </p:nvSpPr>
          <p:spPr bwMode="auto">
            <a:xfrm>
              <a:off x="1856735" y="5388581"/>
              <a:ext cx="120996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3" name="Shape 480"/>
            <p:cNvSpPr>
              <a:spLocks noChangeArrowheads="1"/>
            </p:cNvSpPr>
            <p:nvPr/>
          </p:nvSpPr>
          <p:spPr bwMode="auto">
            <a:xfrm>
              <a:off x="2007163" y="270826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4" name="Shape 481"/>
            <p:cNvSpPr>
              <a:spLocks noChangeArrowheads="1"/>
            </p:cNvSpPr>
            <p:nvPr/>
          </p:nvSpPr>
          <p:spPr bwMode="auto">
            <a:xfrm>
              <a:off x="2007163" y="571678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5" name="Shape 482"/>
            <p:cNvSpPr>
              <a:spLocks noChangeArrowheads="1"/>
            </p:cNvSpPr>
            <p:nvPr/>
          </p:nvSpPr>
          <p:spPr bwMode="auto">
            <a:xfrm>
              <a:off x="2007163" y="872530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6" name="Shape 483"/>
            <p:cNvSpPr>
              <a:spLocks noChangeArrowheads="1"/>
            </p:cNvSpPr>
            <p:nvPr/>
          </p:nvSpPr>
          <p:spPr bwMode="auto">
            <a:xfrm>
              <a:off x="2007163" y="1055658"/>
              <a:ext cx="120996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7" name="Shape 484"/>
            <p:cNvSpPr>
              <a:spLocks noChangeArrowheads="1"/>
            </p:cNvSpPr>
            <p:nvPr/>
          </p:nvSpPr>
          <p:spPr bwMode="auto">
            <a:xfrm>
              <a:off x="2007163" y="1657362"/>
              <a:ext cx="120996" cy="122629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8" name="Shape 485"/>
            <p:cNvSpPr>
              <a:spLocks noChangeArrowheads="1"/>
            </p:cNvSpPr>
            <p:nvPr/>
          </p:nvSpPr>
          <p:spPr bwMode="auto">
            <a:xfrm>
              <a:off x="2007163" y="2227999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79" name="Shape 486"/>
            <p:cNvSpPr>
              <a:spLocks noChangeArrowheads="1"/>
            </p:cNvSpPr>
            <p:nvPr/>
          </p:nvSpPr>
          <p:spPr bwMode="auto">
            <a:xfrm>
              <a:off x="2007163" y="2378425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0" name="Shape 487"/>
            <p:cNvSpPr>
              <a:spLocks noChangeArrowheads="1"/>
            </p:cNvSpPr>
            <p:nvPr/>
          </p:nvSpPr>
          <p:spPr bwMode="auto">
            <a:xfrm>
              <a:off x="2007163" y="252885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1" name="Shape 488"/>
            <p:cNvSpPr>
              <a:spLocks noChangeArrowheads="1"/>
            </p:cNvSpPr>
            <p:nvPr/>
          </p:nvSpPr>
          <p:spPr bwMode="auto">
            <a:xfrm>
              <a:off x="2007163" y="3431407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2" name="Shape 489"/>
            <p:cNvSpPr>
              <a:spLocks noChangeArrowheads="1"/>
            </p:cNvSpPr>
            <p:nvPr/>
          </p:nvSpPr>
          <p:spPr bwMode="auto">
            <a:xfrm>
              <a:off x="2007163" y="4216239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3" name="Shape 490"/>
            <p:cNvSpPr>
              <a:spLocks noChangeArrowheads="1"/>
            </p:cNvSpPr>
            <p:nvPr/>
          </p:nvSpPr>
          <p:spPr bwMode="auto">
            <a:xfrm>
              <a:off x="2007163" y="4667517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4" name="Shape 491"/>
            <p:cNvSpPr>
              <a:spLocks noChangeArrowheads="1"/>
            </p:cNvSpPr>
            <p:nvPr/>
          </p:nvSpPr>
          <p:spPr bwMode="auto">
            <a:xfrm>
              <a:off x="2007163" y="4786877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5" name="Shape 492"/>
            <p:cNvSpPr>
              <a:spLocks noChangeArrowheads="1"/>
            </p:cNvSpPr>
            <p:nvPr/>
          </p:nvSpPr>
          <p:spPr bwMode="auto">
            <a:xfrm>
              <a:off x="2007163" y="538858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6" name="Shape 493"/>
            <p:cNvSpPr>
              <a:spLocks noChangeArrowheads="1"/>
            </p:cNvSpPr>
            <p:nvPr/>
          </p:nvSpPr>
          <p:spPr bwMode="auto">
            <a:xfrm>
              <a:off x="2190292" y="421252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7" name="Shape 494"/>
            <p:cNvSpPr>
              <a:spLocks noChangeArrowheads="1"/>
            </p:cNvSpPr>
            <p:nvPr/>
          </p:nvSpPr>
          <p:spPr bwMode="auto">
            <a:xfrm>
              <a:off x="2190292" y="571678"/>
              <a:ext cx="122632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8" name="Shape 495"/>
            <p:cNvSpPr>
              <a:spLocks noChangeArrowheads="1"/>
            </p:cNvSpPr>
            <p:nvPr/>
          </p:nvSpPr>
          <p:spPr bwMode="auto">
            <a:xfrm>
              <a:off x="2190292" y="1055658"/>
              <a:ext cx="122632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89" name="Shape 496"/>
            <p:cNvSpPr>
              <a:spLocks noChangeArrowheads="1"/>
            </p:cNvSpPr>
            <p:nvPr/>
          </p:nvSpPr>
          <p:spPr bwMode="auto">
            <a:xfrm>
              <a:off x="2190292" y="1506936"/>
              <a:ext cx="122632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0" name="Shape 497"/>
            <p:cNvSpPr>
              <a:spLocks noChangeArrowheads="1"/>
            </p:cNvSpPr>
            <p:nvPr/>
          </p:nvSpPr>
          <p:spPr bwMode="auto">
            <a:xfrm>
              <a:off x="2190292" y="2679277"/>
              <a:ext cx="122632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1" name="Shape 498"/>
            <p:cNvSpPr>
              <a:spLocks noChangeArrowheads="1"/>
            </p:cNvSpPr>
            <p:nvPr/>
          </p:nvSpPr>
          <p:spPr bwMode="auto">
            <a:xfrm>
              <a:off x="2190292" y="2980129"/>
              <a:ext cx="122632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2" name="Shape 499"/>
            <p:cNvSpPr>
              <a:spLocks noChangeArrowheads="1"/>
            </p:cNvSpPr>
            <p:nvPr/>
          </p:nvSpPr>
          <p:spPr bwMode="auto">
            <a:xfrm>
              <a:off x="2190292" y="3882686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3" name="Shape 500"/>
            <p:cNvSpPr>
              <a:spLocks noChangeArrowheads="1"/>
            </p:cNvSpPr>
            <p:nvPr/>
          </p:nvSpPr>
          <p:spPr bwMode="auto">
            <a:xfrm>
              <a:off x="2190292" y="4366665"/>
              <a:ext cx="122632" cy="122630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4" name="Shape 501"/>
            <p:cNvSpPr>
              <a:spLocks noChangeArrowheads="1"/>
            </p:cNvSpPr>
            <p:nvPr/>
          </p:nvSpPr>
          <p:spPr bwMode="auto">
            <a:xfrm>
              <a:off x="2190292" y="4937303"/>
              <a:ext cx="122632" cy="120995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5" name="Shape 502"/>
            <p:cNvSpPr>
              <a:spLocks noChangeArrowheads="1"/>
            </p:cNvSpPr>
            <p:nvPr/>
          </p:nvSpPr>
          <p:spPr bwMode="auto">
            <a:xfrm>
              <a:off x="2340720" y="270826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6" name="Shape 503"/>
            <p:cNvSpPr>
              <a:spLocks noChangeArrowheads="1"/>
            </p:cNvSpPr>
            <p:nvPr/>
          </p:nvSpPr>
          <p:spPr bwMode="auto">
            <a:xfrm>
              <a:off x="2340720" y="421252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7" name="Shape 504"/>
            <p:cNvSpPr>
              <a:spLocks noChangeArrowheads="1"/>
            </p:cNvSpPr>
            <p:nvPr/>
          </p:nvSpPr>
          <p:spPr bwMode="auto">
            <a:xfrm>
              <a:off x="2340720" y="872530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8" name="Shape 505"/>
            <p:cNvSpPr>
              <a:spLocks noChangeArrowheads="1"/>
            </p:cNvSpPr>
            <p:nvPr/>
          </p:nvSpPr>
          <p:spPr bwMode="auto">
            <a:xfrm>
              <a:off x="2340720" y="1206084"/>
              <a:ext cx="12263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99" name="Shape 506"/>
            <p:cNvSpPr>
              <a:spLocks noChangeArrowheads="1"/>
            </p:cNvSpPr>
            <p:nvPr/>
          </p:nvSpPr>
          <p:spPr bwMode="auto">
            <a:xfrm>
              <a:off x="2340720" y="1927147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0" name="Shape 507"/>
            <p:cNvSpPr>
              <a:spLocks noChangeArrowheads="1"/>
            </p:cNvSpPr>
            <p:nvPr/>
          </p:nvSpPr>
          <p:spPr bwMode="auto">
            <a:xfrm>
              <a:off x="2340720" y="2077573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1" name="Shape 508"/>
            <p:cNvSpPr>
              <a:spLocks noChangeArrowheads="1"/>
            </p:cNvSpPr>
            <p:nvPr/>
          </p:nvSpPr>
          <p:spPr bwMode="auto">
            <a:xfrm>
              <a:off x="2340720" y="3732260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2" name="Shape 509"/>
            <p:cNvSpPr>
              <a:spLocks noChangeArrowheads="1"/>
            </p:cNvSpPr>
            <p:nvPr/>
          </p:nvSpPr>
          <p:spPr bwMode="auto">
            <a:xfrm>
              <a:off x="2340720" y="4065813"/>
              <a:ext cx="122632" cy="122630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3" name="Shape 510"/>
            <p:cNvSpPr>
              <a:spLocks noChangeArrowheads="1"/>
            </p:cNvSpPr>
            <p:nvPr/>
          </p:nvSpPr>
          <p:spPr bwMode="auto">
            <a:xfrm>
              <a:off x="2491148" y="270826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4" name="Shape 511"/>
            <p:cNvSpPr>
              <a:spLocks noChangeArrowheads="1"/>
            </p:cNvSpPr>
            <p:nvPr/>
          </p:nvSpPr>
          <p:spPr bwMode="auto">
            <a:xfrm>
              <a:off x="2491148" y="1356510"/>
              <a:ext cx="122632" cy="122629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5" name="Shape 512"/>
            <p:cNvSpPr>
              <a:spLocks noChangeArrowheads="1"/>
            </p:cNvSpPr>
            <p:nvPr/>
          </p:nvSpPr>
          <p:spPr bwMode="auto">
            <a:xfrm>
              <a:off x="2491148" y="2227999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6" name="Shape 513"/>
            <p:cNvSpPr>
              <a:spLocks noChangeArrowheads="1"/>
            </p:cNvSpPr>
            <p:nvPr/>
          </p:nvSpPr>
          <p:spPr bwMode="auto">
            <a:xfrm>
              <a:off x="2491148" y="3732260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7" name="Shape 514"/>
            <p:cNvSpPr>
              <a:spLocks noChangeArrowheads="1"/>
            </p:cNvSpPr>
            <p:nvPr/>
          </p:nvSpPr>
          <p:spPr bwMode="auto">
            <a:xfrm>
              <a:off x="2491148" y="4937303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8" name="Shape 515"/>
            <p:cNvSpPr>
              <a:spLocks noChangeArrowheads="1"/>
            </p:cNvSpPr>
            <p:nvPr/>
          </p:nvSpPr>
          <p:spPr bwMode="auto">
            <a:xfrm>
              <a:off x="2641576" y="270826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09" name="Shape 516"/>
            <p:cNvSpPr>
              <a:spLocks noChangeArrowheads="1"/>
            </p:cNvSpPr>
            <p:nvPr/>
          </p:nvSpPr>
          <p:spPr bwMode="auto">
            <a:xfrm>
              <a:off x="2641576" y="722104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0" name="Shape 517"/>
            <p:cNvSpPr>
              <a:spLocks noChangeArrowheads="1"/>
            </p:cNvSpPr>
            <p:nvPr/>
          </p:nvSpPr>
          <p:spPr bwMode="auto">
            <a:xfrm>
              <a:off x="2641576" y="2378425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1" name="Shape 518"/>
            <p:cNvSpPr>
              <a:spLocks noChangeArrowheads="1"/>
            </p:cNvSpPr>
            <p:nvPr/>
          </p:nvSpPr>
          <p:spPr bwMode="auto">
            <a:xfrm>
              <a:off x="2641576" y="3280981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2" name="Shape 519"/>
            <p:cNvSpPr>
              <a:spLocks noChangeArrowheads="1"/>
            </p:cNvSpPr>
            <p:nvPr/>
          </p:nvSpPr>
          <p:spPr bwMode="auto">
            <a:xfrm>
              <a:off x="2641576" y="3732260"/>
              <a:ext cx="122632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3" name="Shape 520"/>
            <p:cNvSpPr>
              <a:spLocks noChangeArrowheads="1"/>
            </p:cNvSpPr>
            <p:nvPr/>
          </p:nvSpPr>
          <p:spPr bwMode="auto">
            <a:xfrm>
              <a:off x="2760938" y="4366665"/>
              <a:ext cx="120996" cy="122630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4" name="Shape 521"/>
            <p:cNvSpPr>
              <a:spLocks noChangeArrowheads="1"/>
            </p:cNvSpPr>
            <p:nvPr/>
          </p:nvSpPr>
          <p:spPr bwMode="auto">
            <a:xfrm>
              <a:off x="2911365" y="1506936"/>
              <a:ext cx="120996" cy="122629"/>
            </a:xfrm>
            <a:custGeom>
              <a:avLst/>
              <a:gdLst>
                <a:gd name="T0" fmla="*/ 0 w 4857"/>
                <a:gd name="T1" fmla="*/ 0 h 4856"/>
                <a:gd name="T2" fmla="*/ 4857 w 4857"/>
                <a:gd name="T3" fmla="*/ 4856 h 4856"/>
              </a:gdLst>
              <a:ahLst/>
              <a:cxnLst/>
              <a:rect l="T0" t="T1" r="T2" b="T3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5" name="Shape 522"/>
            <p:cNvSpPr>
              <a:spLocks noChangeArrowheads="1"/>
            </p:cNvSpPr>
            <p:nvPr/>
          </p:nvSpPr>
          <p:spPr bwMode="auto">
            <a:xfrm>
              <a:off x="2911365" y="2679277"/>
              <a:ext cx="120996" cy="120995"/>
            </a:xfrm>
            <a:custGeom>
              <a:avLst/>
              <a:gdLst>
                <a:gd name="T0" fmla="*/ 0 w 4857"/>
                <a:gd name="T1" fmla="*/ 0 h 4857"/>
                <a:gd name="T2" fmla="*/ 4857 w 4857"/>
                <a:gd name="T3" fmla="*/ 4857 h 4857"/>
              </a:gdLst>
              <a:ahLst/>
              <a:cxnLst/>
              <a:rect l="T0" t="T1" r="T2" b="T3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6" name="Shape 523"/>
            <p:cNvSpPr>
              <a:spLocks noChangeArrowheads="1"/>
            </p:cNvSpPr>
            <p:nvPr/>
          </p:nvSpPr>
          <p:spPr bwMode="auto">
            <a:xfrm>
              <a:off x="3061793" y="5087729"/>
              <a:ext cx="120996" cy="120995"/>
            </a:xfrm>
            <a:custGeom>
              <a:avLst/>
              <a:gdLst>
                <a:gd name="T0" fmla="*/ 0 w 4856"/>
                <a:gd name="T1" fmla="*/ 0 h 4857"/>
                <a:gd name="T2" fmla="*/ 4856 w 4856"/>
                <a:gd name="T3" fmla="*/ 4857 h 4857"/>
              </a:gdLst>
              <a:ahLst/>
              <a:cxnLst/>
              <a:rect l="T0" t="T1" r="T2" b="T3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7" name="Shape 524"/>
            <p:cNvSpPr>
              <a:spLocks noChangeArrowheads="1"/>
            </p:cNvSpPr>
            <p:nvPr/>
          </p:nvSpPr>
          <p:spPr bwMode="auto">
            <a:xfrm>
              <a:off x="3362649" y="2528851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518" name="Shape 525"/>
            <p:cNvSpPr>
              <a:spLocks noChangeArrowheads="1"/>
            </p:cNvSpPr>
            <p:nvPr/>
          </p:nvSpPr>
          <p:spPr bwMode="auto">
            <a:xfrm>
              <a:off x="3545779" y="4937303"/>
              <a:ext cx="120996" cy="120995"/>
            </a:xfrm>
            <a:custGeom>
              <a:avLst/>
              <a:gdLst>
                <a:gd name="T0" fmla="*/ 0 w 4856"/>
                <a:gd name="T1" fmla="*/ 0 h 4856"/>
                <a:gd name="T2" fmla="*/ 4856 w 4856"/>
                <a:gd name="T3" fmla="*/ 4856 h 4856"/>
              </a:gdLst>
              <a:ahLst/>
              <a:cxnLst/>
              <a:rect l="T0" t="T1" r="T2" b="T3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 w="9525">
              <a:noFill/>
              <a:miter lim="800000"/>
              <a:headEnd/>
              <a:tailEnd/>
            </a:ln>
          </p:spPr>
          <p:txBody>
            <a:bodyPr rot="10800000"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el-GR">
                <a:solidFill>
                  <a:srgbClr val="000000"/>
                </a:solidFill>
              </a:endParaRPr>
            </a:p>
          </p:txBody>
        </p:sp>
      </p:grpSp>
      <p:pic>
        <p:nvPicPr>
          <p:cNvPr id="519" name="Picture 31" descr="Rokas LOGO 300 dp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732338"/>
            <a:ext cx="9366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0" name="Text Box 521"/>
          <p:cNvSpPr txBox="1">
            <a:spLocks noChangeArrowheads="1"/>
          </p:cNvSpPr>
          <p:nvPr userDrawn="1"/>
        </p:nvSpPr>
        <p:spPr bwMode="auto">
          <a:xfrm>
            <a:off x="1219200" y="4641850"/>
            <a:ext cx="7467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900">
                <a:solidFill>
                  <a:srgbClr val="80BFB7"/>
                </a:solidFill>
                <a:latin typeface="Century Gothic" pitchFamily="34" charset="0"/>
              </a:rPr>
              <a:t>AIDA Morocco Conference, Marrakech, 23-25 April 2019- “Natural Hazards and Catastrophes" </a:t>
            </a:r>
          </a:p>
          <a:p>
            <a:r>
              <a:rPr lang="en-US" sz="900">
                <a:solidFill>
                  <a:srgbClr val="80BFB7"/>
                </a:solidFill>
                <a:latin typeface="Century Gothic" pitchFamily="34" charset="0"/>
              </a:rPr>
              <a:t>Joint WP Session: Principles of Insurance Law / Distribution of Insurance Products / Motor Insurance </a:t>
            </a:r>
            <a:endParaRPr lang="el-GR" sz="900">
              <a:solidFill>
                <a:srgbClr val="80BFB7"/>
              </a:solidFill>
              <a:latin typeface="Century Gothic" pitchFamily="34" charset="0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anchor="t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Rokas LOGO 300 dp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732338"/>
            <a:ext cx="9366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80"/>
          <p:cNvSpPr txBox="1">
            <a:spLocks noChangeArrowheads="1"/>
          </p:cNvSpPr>
          <p:nvPr userDrawn="1"/>
        </p:nvSpPr>
        <p:spPr bwMode="auto">
          <a:xfrm>
            <a:off x="990600" y="4792663"/>
            <a:ext cx="7772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800">
                <a:latin typeface="Century Gothic" pitchFamily="34" charset="0"/>
              </a:rPr>
              <a:t>AIDA Morocco Conference, Marrakech,</a:t>
            </a:r>
            <a:r>
              <a:rPr lang="el-GR" sz="800">
                <a:latin typeface="Century Gothic" pitchFamily="34" charset="0"/>
              </a:rPr>
              <a:t> </a:t>
            </a:r>
            <a:r>
              <a:rPr lang="en-US" sz="800">
                <a:latin typeface="Century Gothic" pitchFamily="34" charset="0"/>
              </a:rPr>
              <a:t>23-25</a:t>
            </a:r>
            <a:r>
              <a:rPr lang="el-GR" sz="800">
                <a:latin typeface="Century Gothic" pitchFamily="34" charset="0"/>
              </a:rPr>
              <a:t> April 201</a:t>
            </a:r>
            <a:r>
              <a:rPr lang="en-US" sz="800">
                <a:latin typeface="Century Gothic" pitchFamily="34" charset="0"/>
              </a:rPr>
              <a:t>9- “Natural Hazards and Catastrophes"</a:t>
            </a:r>
            <a:r>
              <a:rPr lang="el-GR" sz="800">
                <a:latin typeface="Century Gothic" pitchFamily="34" charset="0"/>
              </a:rPr>
              <a:t> </a:t>
            </a:r>
            <a:endParaRPr lang="en-US" sz="800">
              <a:latin typeface="Century Gothic" pitchFamily="34" charset="0"/>
            </a:endParaRPr>
          </a:p>
          <a:p>
            <a:r>
              <a:rPr lang="en-US" sz="800">
                <a:latin typeface="Century Gothic" pitchFamily="34" charset="0"/>
              </a:rPr>
              <a:t>Joint WP Session: Principles of Insurance Law / Distribution of Insurance Products / Motor Insurance</a:t>
            </a:r>
            <a:endParaRPr lang="el-GR" sz="800">
              <a:latin typeface="Century Gothic" pitchFamily="34" charset="0"/>
            </a:endParaRPr>
          </a:p>
        </p:txBody>
      </p:sp>
      <p:sp>
        <p:nvSpPr>
          <p:cNvPr id="1564" name="Shape 1564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Shape 156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6" name="Shape 1840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74E3D-168E-42FD-B41E-62F7722E8AB7}" type="slidenum">
              <a:rPr lang="en-US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717550" y="739775"/>
            <a:ext cx="67611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l-GR" smtClean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685800" y="1733550"/>
            <a:ext cx="6761163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>
              <a:sym typeface="Arial" charset="0"/>
            </a:endParaRPr>
          </a:p>
        </p:txBody>
      </p:sp>
      <p:sp>
        <p:nvSpPr>
          <p:cNvPr id="7" name="Shape 1840"/>
          <p:cNvSpPr txBox="1">
            <a:spLocks noGrp="1"/>
          </p:cNvSpPr>
          <p:nvPr>
            <p:ph type="sldNum" idx="4"/>
          </p:nvPr>
        </p:nvSpPr>
        <p:spPr bwMode="auto">
          <a:xfrm>
            <a:off x="92075" y="4719638"/>
            <a:ext cx="547688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 sz="1200" b="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</a:lstStyle>
          <a:p>
            <a:pPr>
              <a:defRPr/>
            </a:pPr>
            <a:fld id="{D609CCA1-B194-4C80-9767-B92C102DC881}" type="slidenum">
              <a:rPr lang="en-US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ransition/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 charset="0"/>
          <a:ea typeface="+mj-ea"/>
          <a:cs typeface="+mj-cs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.christofilou@roka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hape 3836"/>
          <p:cNvSpPr txBox="1">
            <a:spLocks noGrp="1"/>
          </p:cNvSpPr>
          <p:nvPr>
            <p:ph type="ctrTitle"/>
          </p:nvPr>
        </p:nvSpPr>
        <p:spPr>
          <a:xfrm>
            <a:off x="304800" y="666750"/>
            <a:ext cx="6858000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Font typeface="Dosis Light"/>
              <a:buNone/>
            </a:pPr>
            <a:r>
              <a:rPr lang="en-US" sz="4500" smtClean="0">
                <a:latin typeface="Century Gothic" pitchFamily="34" charset="0"/>
                <a:ea typeface="Dosis Light"/>
                <a:cs typeface="Dosis Light"/>
                <a:sym typeface="Dosis Light"/>
              </a:rPr>
              <a:t>The Internet of Things and Insurance</a:t>
            </a:r>
            <a:endParaRPr lang="el-GR" sz="4500" smtClean="0">
              <a:latin typeface="Century Gothic" pitchFamily="34" charset="0"/>
              <a:ea typeface="Dosis Light"/>
              <a:cs typeface="Dosis Light"/>
              <a:sym typeface="Dosis Ligh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IoT-driven evolution of the insurance value chain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19458" name="Content Placeholder 2"/>
          <p:cNvSpPr txBox="1">
            <a:spLocks/>
          </p:cNvSpPr>
          <p:nvPr/>
        </p:nvSpPr>
        <p:spPr bwMode="auto">
          <a:xfrm>
            <a:off x="381000" y="5143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After-sales service and claims management 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19459" name="Text Box 3"/>
          <p:cNvSpPr txBox="1">
            <a:spLocks/>
          </p:cNvSpPr>
          <p:nvPr/>
        </p:nvSpPr>
        <p:spPr bwMode="auto">
          <a:xfrm>
            <a:off x="457200" y="971550"/>
            <a:ext cx="39624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>
                <a:latin typeface="Century Gothic" pitchFamily="34" charset="0"/>
              </a:rPr>
              <a:t>Risk prevention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the insurer transforms to risk averter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>
                <a:latin typeface="Century Gothic" pitchFamily="34" charset="0"/>
              </a:rPr>
              <a:t>Risk occurrence and claims notification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immediate communication feasible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>
                <a:latin typeface="Century Gothic" pitchFamily="34" charset="0"/>
              </a:rPr>
              <a:t>Obligation of policyholder to provide information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e.g. drones inspect property in case of damage claims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is policyholder obliged to provide information?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>
              <a:latin typeface="Century Gothic" pitchFamily="34" charset="0"/>
            </a:endParaRPr>
          </a:p>
        </p:txBody>
      </p:sp>
      <p:sp>
        <p:nvSpPr>
          <p:cNvPr id="19460" name="Text Box 3"/>
          <p:cNvSpPr txBox="1">
            <a:spLocks/>
          </p:cNvSpPr>
          <p:nvPr/>
        </p:nvSpPr>
        <p:spPr bwMode="auto">
          <a:xfrm>
            <a:off x="4419600" y="1123950"/>
            <a:ext cx="39624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>
                <a:latin typeface="Century Gothic" pitchFamily="34" charset="0"/>
              </a:rPr>
              <a:t>Loss mitigation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insurer can assess the situation and provide immediate instructions to mitigate loss Risk occurrence and claims notification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insurer to be vigilant and ready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insurer’s tasks become more demanding: is this economically feasible?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>
                <a:latin typeface="Century Gothic" pitchFamily="34" charset="0"/>
              </a:rPr>
              <a:t>Claims evaluation and management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process expedited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communications facilitated</a:t>
            </a:r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 and insurance risk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grpSp>
        <p:nvGrpSpPr>
          <p:cNvPr id="20482" name="Group 17"/>
          <p:cNvGrpSpPr>
            <a:grpSpLocks/>
          </p:cNvGrpSpPr>
          <p:nvPr/>
        </p:nvGrpSpPr>
        <p:grpSpPr bwMode="auto">
          <a:xfrm flipH="1">
            <a:off x="2895600" y="1504950"/>
            <a:ext cx="2895600" cy="2917825"/>
            <a:chOff x="4290485" y="1965516"/>
            <a:chExt cx="3611034" cy="3638549"/>
          </a:xfrm>
        </p:grpSpPr>
        <p:sp>
          <p:nvSpPr>
            <p:cNvPr id="20491" name="Freeform 5"/>
            <p:cNvSpPr>
              <a:spLocks/>
            </p:cNvSpPr>
            <p:nvPr/>
          </p:nvSpPr>
          <p:spPr bwMode="auto">
            <a:xfrm>
              <a:off x="4290485" y="1965516"/>
              <a:ext cx="1807633" cy="1843617"/>
            </a:xfrm>
            <a:custGeom>
              <a:avLst/>
              <a:gdLst>
                <a:gd name="T0" fmla="*/ 2147483647 w 455"/>
                <a:gd name="T1" fmla="*/ 2147483647 h 464"/>
                <a:gd name="T2" fmla="*/ 2147483647 w 455"/>
                <a:gd name="T3" fmla="*/ 2147483647 h 464"/>
                <a:gd name="T4" fmla="*/ 2147483647 w 455"/>
                <a:gd name="T5" fmla="*/ 0 h 464"/>
                <a:gd name="T6" fmla="*/ 2147483647 w 455"/>
                <a:gd name="T7" fmla="*/ 0 h 464"/>
                <a:gd name="T8" fmla="*/ 2147483647 w 455"/>
                <a:gd name="T9" fmla="*/ 2147483647 h 464"/>
                <a:gd name="T10" fmla="*/ 2147483647 w 455"/>
                <a:gd name="T11" fmla="*/ 2147483647 h 464"/>
                <a:gd name="T12" fmla="*/ 2147483647 w 455"/>
                <a:gd name="T13" fmla="*/ 2147483647 h 464"/>
                <a:gd name="T14" fmla="*/ 2147483647 w 455"/>
                <a:gd name="T15" fmla="*/ 2147483647 h 464"/>
                <a:gd name="T16" fmla="*/ 2147483647 w 455"/>
                <a:gd name="T17" fmla="*/ 2147483647 h 464"/>
                <a:gd name="T18" fmla="*/ 2147483647 w 455"/>
                <a:gd name="T19" fmla="*/ 2147483647 h 464"/>
                <a:gd name="T20" fmla="*/ 2147483647 w 455"/>
                <a:gd name="T21" fmla="*/ 2147483647 h 464"/>
                <a:gd name="T22" fmla="*/ 0 w 455"/>
                <a:gd name="T23" fmla="*/ 2147483647 h 464"/>
                <a:gd name="T24" fmla="*/ 2147483647 w 455"/>
                <a:gd name="T25" fmla="*/ 2147483647 h 464"/>
                <a:gd name="T26" fmla="*/ 2147483647 w 455"/>
                <a:gd name="T27" fmla="*/ 2147483647 h 464"/>
                <a:gd name="T28" fmla="*/ 2147483647 w 455"/>
                <a:gd name="T29" fmla="*/ 2147483647 h 464"/>
                <a:gd name="T30" fmla="*/ 2147483647 w 455"/>
                <a:gd name="T31" fmla="*/ 2147483647 h 46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5"/>
                <a:gd name="T49" fmla="*/ 0 h 464"/>
                <a:gd name="T50" fmla="*/ 455 w 455"/>
                <a:gd name="T51" fmla="*/ 464 h 46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5" h="464">
                  <a:moveTo>
                    <a:pt x="361" y="458"/>
                  </a:moveTo>
                  <a:cubicBezTo>
                    <a:pt x="361" y="406"/>
                    <a:pt x="403" y="364"/>
                    <a:pt x="455" y="364"/>
                  </a:cubicBezTo>
                  <a:cubicBezTo>
                    <a:pt x="455" y="0"/>
                    <a:pt x="455" y="0"/>
                    <a:pt x="455" y="0"/>
                  </a:cubicBezTo>
                  <a:cubicBezTo>
                    <a:pt x="394" y="0"/>
                    <a:pt x="394" y="0"/>
                    <a:pt x="394" y="0"/>
                  </a:cubicBezTo>
                  <a:cubicBezTo>
                    <a:pt x="374" y="92"/>
                    <a:pt x="374" y="92"/>
                    <a:pt x="374" y="92"/>
                  </a:cubicBezTo>
                  <a:cubicBezTo>
                    <a:pt x="350" y="98"/>
                    <a:pt x="326" y="105"/>
                    <a:pt x="303" y="115"/>
                  </a:cubicBezTo>
                  <a:cubicBezTo>
                    <a:pt x="233" y="53"/>
                    <a:pt x="233" y="53"/>
                    <a:pt x="233" y="53"/>
                  </a:cubicBezTo>
                  <a:cubicBezTo>
                    <a:pt x="136" y="123"/>
                    <a:pt x="136" y="123"/>
                    <a:pt x="136" y="123"/>
                  </a:cubicBezTo>
                  <a:cubicBezTo>
                    <a:pt x="175" y="209"/>
                    <a:pt x="175" y="209"/>
                    <a:pt x="175" y="209"/>
                  </a:cubicBezTo>
                  <a:cubicBezTo>
                    <a:pt x="158" y="228"/>
                    <a:pt x="144" y="248"/>
                    <a:pt x="131" y="270"/>
                  </a:cubicBezTo>
                  <a:cubicBezTo>
                    <a:pt x="37" y="260"/>
                    <a:pt x="37" y="260"/>
                    <a:pt x="37" y="260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82" y="421"/>
                    <a:pt x="82" y="421"/>
                    <a:pt x="82" y="421"/>
                  </a:cubicBezTo>
                  <a:cubicBezTo>
                    <a:pt x="80" y="436"/>
                    <a:pt x="80" y="450"/>
                    <a:pt x="80" y="464"/>
                  </a:cubicBezTo>
                  <a:cubicBezTo>
                    <a:pt x="361" y="464"/>
                    <a:pt x="361" y="464"/>
                    <a:pt x="361" y="464"/>
                  </a:cubicBezTo>
                  <a:cubicBezTo>
                    <a:pt x="361" y="462"/>
                    <a:pt x="361" y="460"/>
                    <a:pt x="361" y="458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endParaRPr lang="el-GR"/>
            </a:p>
          </p:txBody>
        </p:sp>
        <p:sp>
          <p:nvSpPr>
            <p:cNvPr id="20492" name="Freeform 8"/>
            <p:cNvSpPr>
              <a:spLocks/>
            </p:cNvSpPr>
            <p:nvPr/>
          </p:nvSpPr>
          <p:spPr bwMode="auto">
            <a:xfrm>
              <a:off x="4294717" y="3809132"/>
              <a:ext cx="1803400" cy="1794933"/>
            </a:xfrm>
            <a:custGeom>
              <a:avLst/>
              <a:gdLst>
                <a:gd name="T0" fmla="*/ 2147483647 w 454"/>
                <a:gd name="T1" fmla="*/ 0 h 452"/>
                <a:gd name="T2" fmla="*/ 2147483647 w 454"/>
                <a:gd name="T3" fmla="*/ 0 h 452"/>
                <a:gd name="T4" fmla="*/ 2147483647 w 454"/>
                <a:gd name="T5" fmla="*/ 2147483647 h 452"/>
                <a:gd name="T6" fmla="*/ 0 w 454"/>
                <a:gd name="T7" fmla="*/ 2147483647 h 452"/>
                <a:gd name="T8" fmla="*/ 2147483647 w 454"/>
                <a:gd name="T9" fmla="*/ 2147483647 h 452"/>
                <a:gd name="T10" fmla="*/ 2147483647 w 454"/>
                <a:gd name="T11" fmla="*/ 2147483647 h 452"/>
                <a:gd name="T12" fmla="*/ 2147483647 w 454"/>
                <a:gd name="T13" fmla="*/ 2147483647 h 452"/>
                <a:gd name="T14" fmla="*/ 2147483647 w 454"/>
                <a:gd name="T15" fmla="*/ 2147483647 h 452"/>
                <a:gd name="T16" fmla="*/ 2147483647 w 454"/>
                <a:gd name="T17" fmla="*/ 2147483647 h 452"/>
                <a:gd name="T18" fmla="*/ 2147483647 w 454"/>
                <a:gd name="T19" fmla="*/ 2147483647 h 452"/>
                <a:gd name="T20" fmla="*/ 2147483647 w 454"/>
                <a:gd name="T21" fmla="*/ 2147483647 h 452"/>
                <a:gd name="T22" fmla="*/ 2147483647 w 454"/>
                <a:gd name="T23" fmla="*/ 2147483647 h 452"/>
                <a:gd name="T24" fmla="*/ 2147483647 w 454"/>
                <a:gd name="T25" fmla="*/ 2147483647 h 452"/>
                <a:gd name="T26" fmla="*/ 2147483647 w 454"/>
                <a:gd name="T27" fmla="*/ 2147483647 h 452"/>
                <a:gd name="T28" fmla="*/ 2147483647 w 454"/>
                <a:gd name="T29" fmla="*/ 2147483647 h 452"/>
                <a:gd name="T30" fmla="*/ 2147483647 w 454"/>
                <a:gd name="T31" fmla="*/ 0 h 45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4"/>
                <a:gd name="T49" fmla="*/ 0 h 452"/>
                <a:gd name="T50" fmla="*/ 454 w 454"/>
                <a:gd name="T51" fmla="*/ 452 h 45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4" h="452">
                  <a:moveTo>
                    <a:pt x="360" y="0"/>
                  </a:moveTo>
                  <a:cubicBezTo>
                    <a:pt x="79" y="0"/>
                    <a:pt x="79" y="0"/>
                    <a:pt x="79" y="0"/>
                  </a:cubicBezTo>
                  <a:cubicBezTo>
                    <a:pt x="79" y="11"/>
                    <a:pt x="80" y="21"/>
                    <a:pt x="81" y="32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37" y="193"/>
                    <a:pt x="37" y="193"/>
                    <a:pt x="37" y="193"/>
                  </a:cubicBezTo>
                  <a:cubicBezTo>
                    <a:pt x="131" y="183"/>
                    <a:pt x="131" y="183"/>
                    <a:pt x="131" y="183"/>
                  </a:cubicBezTo>
                  <a:cubicBezTo>
                    <a:pt x="143" y="205"/>
                    <a:pt x="158" y="225"/>
                    <a:pt x="174" y="243"/>
                  </a:cubicBezTo>
                  <a:cubicBezTo>
                    <a:pt x="136" y="330"/>
                    <a:pt x="136" y="330"/>
                    <a:pt x="136" y="330"/>
                  </a:cubicBezTo>
                  <a:cubicBezTo>
                    <a:pt x="234" y="400"/>
                    <a:pt x="234" y="400"/>
                    <a:pt x="234" y="400"/>
                  </a:cubicBezTo>
                  <a:cubicBezTo>
                    <a:pt x="304" y="337"/>
                    <a:pt x="304" y="337"/>
                    <a:pt x="304" y="337"/>
                  </a:cubicBezTo>
                  <a:cubicBezTo>
                    <a:pt x="315" y="342"/>
                    <a:pt x="327" y="346"/>
                    <a:pt x="338" y="350"/>
                  </a:cubicBezTo>
                  <a:cubicBezTo>
                    <a:pt x="350" y="354"/>
                    <a:pt x="362" y="357"/>
                    <a:pt x="374" y="360"/>
                  </a:cubicBezTo>
                  <a:cubicBezTo>
                    <a:pt x="394" y="452"/>
                    <a:pt x="394" y="452"/>
                    <a:pt x="394" y="452"/>
                  </a:cubicBezTo>
                  <a:cubicBezTo>
                    <a:pt x="454" y="452"/>
                    <a:pt x="454" y="452"/>
                    <a:pt x="454" y="452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04" y="87"/>
                    <a:pt x="364" y="49"/>
                    <a:pt x="360" y="0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endParaRPr lang="el-GR"/>
            </a:p>
          </p:txBody>
        </p:sp>
        <p:sp>
          <p:nvSpPr>
            <p:cNvPr id="20493" name="Freeform 7"/>
            <p:cNvSpPr>
              <a:spLocks/>
            </p:cNvSpPr>
            <p:nvPr/>
          </p:nvSpPr>
          <p:spPr bwMode="auto">
            <a:xfrm>
              <a:off x="6098119" y="3809132"/>
              <a:ext cx="1803400" cy="1794933"/>
            </a:xfrm>
            <a:custGeom>
              <a:avLst/>
              <a:gdLst>
                <a:gd name="T0" fmla="*/ 2147483647 w 454"/>
                <a:gd name="T1" fmla="*/ 0 h 452"/>
                <a:gd name="T2" fmla="*/ 2147483647 w 454"/>
                <a:gd name="T3" fmla="*/ 0 h 452"/>
                <a:gd name="T4" fmla="*/ 0 w 454"/>
                <a:gd name="T5" fmla="*/ 2147483647 h 452"/>
                <a:gd name="T6" fmla="*/ 0 w 454"/>
                <a:gd name="T7" fmla="*/ 2147483647 h 452"/>
                <a:gd name="T8" fmla="*/ 2147483647 w 454"/>
                <a:gd name="T9" fmla="*/ 2147483647 h 452"/>
                <a:gd name="T10" fmla="*/ 2147483647 w 454"/>
                <a:gd name="T11" fmla="*/ 2147483647 h 452"/>
                <a:gd name="T12" fmla="*/ 2147483647 w 454"/>
                <a:gd name="T13" fmla="*/ 2147483647 h 452"/>
                <a:gd name="T14" fmla="*/ 2147483647 w 454"/>
                <a:gd name="T15" fmla="*/ 2147483647 h 452"/>
                <a:gd name="T16" fmla="*/ 2147483647 w 454"/>
                <a:gd name="T17" fmla="*/ 2147483647 h 452"/>
                <a:gd name="T18" fmla="*/ 2147483647 w 454"/>
                <a:gd name="T19" fmla="*/ 2147483647 h 452"/>
                <a:gd name="T20" fmla="*/ 2147483647 w 454"/>
                <a:gd name="T21" fmla="*/ 2147483647 h 452"/>
                <a:gd name="T22" fmla="*/ 2147483647 w 454"/>
                <a:gd name="T23" fmla="*/ 2147483647 h 452"/>
                <a:gd name="T24" fmla="*/ 2147483647 w 454"/>
                <a:gd name="T25" fmla="*/ 2147483647 h 452"/>
                <a:gd name="T26" fmla="*/ 2147483647 w 454"/>
                <a:gd name="T27" fmla="*/ 2147483647 h 452"/>
                <a:gd name="T28" fmla="*/ 2147483647 w 454"/>
                <a:gd name="T29" fmla="*/ 0 h 4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4"/>
                <a:gd name="T46" fmla="*/ 0 h 452"/>
                <a:gd name="T47" fmla="*/ 454 w 454"/>
                <a:gd name="T48" fmla="*/ 452 h 45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4" h="452">
                  <a:moveTo>
                    <a:pt x="374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89" y="49"/>
                    <a:pt x="49" y="87"/>
                    <a:pt x="0" y="87"/>
                  </a:cubicBezTo>
                  <a:cubicBezTo>
                    <a:pt x="0" y="452"/>
                    <a:pt x="0" y="452"/>
                    <a:pt x="0" y="452"/>
                  </a:cubicBezTo>
                  <a:cubicBezTo>
                    <a:pt x="60" y="452"/>
                    <a:pt x="60" y="452"/>
                    <a:pt x="60" y="452"/>
                  </a:cubicBezTo>
                  <a:cubicBezTo>
                    <a:pt x="80" y="359"/>
                    <a:pt x="80" y="359"/>
                    <a:pt x="80" y="359"/>
                  </a:cubicBezTo>
                  <a:cubicBezTo>
                    <a:pt x="104" y="354"/>
                    <a:pt x="128" y="346"/>
                    <a:pt x="151" y="336"/>
                  </a:cubicBezTo>
                  <a:cubicBezTo>
                    <a:pt x="221" y="399"/>
                    <a:pt x="221" y="399"/>
                    <a:pt x="221" y="399"/>
                  </a:cubicBezTo>
                  <a:cubicBezTo>
                    <a:pt x="318" y="328"/>
                    <a:pt x="318" y="328"/>
                    <a:pt x="318" y="328"/>
                  </a:cubicBezTo>
                  <a:cubicBezTo>
                    <a:pt x="279" y="242"/>
                    <a:pt x="279" y="242"/>
                    <a:pt x="279" y="242"/>
                  </a:cubicBezTo>
                  <a:cubicBezTo>
                    <a:pt x="296" y="224"/>
                    <a:pt x="310" y="204"/>
                    <a:pt x="323" y="182"/>
                  </a:cubicBezTo>
                  <a:cubicBezTo>
                    <a:pt x="417" y="192"/>
                    <a:pt x="417" y="192"/>
                    <a:pt x="417" y="192"/>
                  </a:cubicBezTo>
                  <a:cubicBezTo>
                    <a:pt x="454" y="77"/>
                    <a:pt x="454" y="77"/>
                    <a:pt x="454" y="77"/>
                  </a:cubicBezTo>
                  <a:cubicBezTo>
                    <a:pt x="372" y="30"/>
                    <a:pt x="372" y="30"/>
                    <a:pt x="372" y="30"/>
                  </a:cubicBezTo>
                  <a:cubicBezTo>
                    <a:pt x="373" y="20"/>
                    <a:pt x="374" y="10"/>
                    <a:pt x="374" y="0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endParaRPr lang="el-GR"/>
            </a:p>
          </p:txBody>
        </p:sp>
        <p:sp>
          <p:nvSpPr>
            <p:cNvPr id="20494" name="Freeform 6"/>
            <p:cNvSpPr>
              <a:spLocks/>
            </p:cNvSpPr>
            <p:nvPr/>
          </p:nvSpPr>
          <p:spPr bwMode="auto">
            <a:xfrm>
              <a:off x="6098118" y="1965516"/>
              <a:ext cx="1799167" cy="1843617"/>
            </a:xfrm>
            <a:custGeom>
              <a:avLst/>
              <a:gdLst>
                <a:gd name="T0" fmla="*/ 2147483647 w 453"/>
                <a:gd name="T1" fmla="*/ 2147483647 h 464"/>
                <a:gd name="T2" fmla="*/ 2147483647 w 453"/>
                <a:gd name="T3" fmla="*/ 2147483647 h 464"/>
                <a:gd name="T4" fmla="*/ 2147483647 w 453"/>
                <a:gd name="T5" fmla="*/ 2147483647 h 464"/>
                <a:gd name="T6" fmla="*/ 2147483647 w 453"/>
                <a:gd name="T7" fmla="*/ 2147483647 h 464"/>
                <a:gd name="T8" fmla="*/ 2147483647 w 453"/>
                <a:gd name="T9" fmla="*/ 2147483647 h 464"/>
                <a:gd name="T10" fmla="*/ 2147483647 w 453"/>
                <a:gd name="T11" fmla="*/ 2147483647 h 464"/>
                <a:gd name="T12" fmla="*/ 2147483647 w 453"/>
                <a:gd name="T13" fmla="*/ 2147483647 h 464"/>
                <a:gd name="T14" fmla="*/ 2147483647 w 453"/>
                <a:gd name="T15" fmla="*/ 2147483647 h 464"/>
                <a:gd name="T16" fmla="*/ 2147483647 w 453"/>
                <a:gd name="T17" fmla="*/ 2147483647 h 464"/>
                <a:gd name="T18" fmla="*/ 2147483647 w 453"/>
                <a:gd name="T19" fmla="*/ 2147483647 h 464"/>
                <a:gd name="T20" fmla="*/ 2147483647 w 453"/>
                <a:gd name="T21" fmla="*/ 2147483647 h 464"/>
                <a:gd name="T22" fmla="*/ 2147483647 w 453"/>
                <a:gd name="T23" fmla="*/ 2147483647 h 464"/>
                <a:gd name="T24" fmla="*/ 2147483647 w 453"/>
                <a:gd name="T25" fmla="*/ 2147483647 h 464"/>
                <a:gd name="T26" fmla="*/ 2147483647 w 453"/>
                <a:gd name="T27" fmla="*/ 0 h 464"/>
                <a:gd name="T28" fmla="*/ 0 w 453"/>
                <a:gd name="T29" fmla="*/ 0 h 464"/>
                <a:gd name="T30" fmla="*/ 0 w 453"/>
                <a:gd name="T31" fmla="*/ 2147483647 h 464"/>
                <a:gd name="T32" fmla="*/ 2147483647 w 453"/>
                <a:gd name="T33" fmla="*/ 2147483647 h 4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3"/>
                <a:gd name="T52" fmla="*/ 0 h 464"/>
                <a:gd name="T53" fmla="*/ 453 w 453"/>
                <a:gd name="T54" fmla="*/ 464 h 46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3" h="464">
                  <a:moveTo>
                    <a:pt x="93" y="458"/>
                  </a:moveTo>
                  <a:cubicBezTo>
                    <a:pt x="93" y="460"/>
                    <a:pt x="93" y="462"/>
                    <a:pt x="93" y="464"/>
                  </a:cubicBezTo>
                  <a:cubicBezTo>
                    <a:pt x="374" y="464"/>
                    <a:pt x="374" y="464"/>
                    <a:pt x="374" y="464"/>
                  </a:cubicBezTo>
                  <a:cubicBezTo>
                    <a:pt x="374" y="450"/>
                    <a:pt x="374" y="435"/>
                    <a:pt x="372" y="420"/>
                  </a:cubicBezTo>
                  <a:cubicBezTo>
                    <a:pt x="453" y="373"/>
                    <a:pt x="453" y="373"/>
                    <a:pt x="453" y="373"/>
                  </a:cubicBezTo>
                  <a:cubicBezTo>
                    <a:pt x="416" y="259"/>
                    <a:pt x="416" y="259"/>
                    <a:pt x="416" y="259"/>
                  </a:cubicBezTo>
                  <a:cubicBezTo>
                    <a:pt x="322" y="268"/>
                    <a:pt x="322" y="268"/>
                    <a:pt x="322" y="268"/>
                  </a:cubicBezTo>
                  <a:cubicBezTo>
                    <a:pt x="310" y="247"/>
                    <a:pt x="295" y="227"/>
                    <a:pt x="279" y="208"/>
                  </a:cubicBezTo>
                  <a:cubicBezTo>
                    <a:pt x="317" y="122"/>
                    <a:pt x="317" y="122"/>
                    <a:pt x="317" y="122"/>
                  </a:cubicBezTo>
                  <a:cubicBezTo>
                    <a:pt x="219" y="52"/>
                    <a:pt x="219" y="52"/>
                    <a:pt x="219" y="52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38" y="110"/>
                    <a:pt x="126" y="106"/>
                    <a:pt x="114" y="102"/>
                  </a:cubicBezTo>
                  <a:cubicBezTo>
                    <a:pt x="103" y="98"/>
                    <a:pt x="91" y="95"/>
                    <a:pt x="79" y="92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51" y="364"/>
                    <a:pt x="93" y="406"/>
                    <a:pt x="93" y="458"/>
                  </a:cubicBezTo>
                  <a:close/>
                </a:path>
              </a:pathLst>
            </a:custGeom>
            <a:solidFill>
              <a:srgbClr val="0B87A1"/>
            </a:solidFill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endParaRPr lang="el-GR"/>
            </a:p>
          </p:txBody>
        </p:sp>
      </p:grpSp>
      <p:cxnSp>
        <p:nvCxnSpPr>
          <p:cNvPr id="73" name="Straight Connector 72"/>
          <p:cNvCxnSpPr>
            <a:cxnSpLocks/>
          </p:cNvCxnSpPr>
          <p:nvPr/>
        </p:nvCxnSpPr>
        <p:spPr>
          <a:xfrm>
            <a:off x="3322638" y="4865688"/>
            <a:ext cx="19907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TextBox 47"/>
          <p:cNvSpPr txBox="1">
            <a:spLocks noChangeArrowheads="1"/>
          </p:cNvSpPr>
          <p:nvPr/>
        </p:nvSpPr>
        <p:spPr bwMode="auto">
          <a:xfrm>
            <a:off x="152400" y="971550"/>
            <a:ext cx="2743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entury Gothic" pitchFamily="34" charset="0"/>
              </a:rPr>
              <a:t>New risks emerging from the use of IoT</a:t>
            </a:r>
          </a:p>
        </p:txBody>
      </p:sp>
      <p:sp>
        <p:nvSpPr>
          <p:cNvPr id="20485" name="TextBox 46"/>
          <p:cNvSpPr txBox="1">
            <a:spLocks noChangeArrowheads="1"/>
          </p:cNvSpPr>
          <p:nvPr/>
        </p:nvSpPr>
        <p:spPr bwMode="auto">
          <a:xfrm>
            <a:off x="228600" y="150495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new insurance needs</a:t>
            </a:r>
          </a:p>
        </p:txBody>
      </p:sp>
      <p:sp>
        <p:nvSpPr>
          <p:cNvPr id="20486" name="TextBox 47"/>
          <p:cNvSpPr txBox="1">
            <a:spLocks noChangeArrowheads="1"/>
          </p:cNvSpPr>
          <p:nvPr/>
        </p:nvSpPr>
        <p:spPr bwMode="auto">
          <a:xfrm>
            <a:off x="6019800" y="2603500"/>
            <a:ext cx="2743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Century Gothic" pitchFamily="34" charset="0"/>
              </a:rPr>
              <a:t>Issue of risk assessment not yet tackled by insurance industry</a:t>
            </a:r>
            <a:endParaRPr lang="en-US" b="1">
              <a:latin typeface="Century Gothic" pitchFamily="34" charset="0"/>
            </a:endParaRPr>
          </a:p>
        </p:txBody>
      </p:sp>
      <p:sp>
        <p:nvSpPr>
          <p:cNvPr id="20487" name="TextBox 47"/>
          <p:cNvSpPr txBox="1">
            <a:spLocks noChangeArrowheads="1"/>
          </p:cNvSpPr>
          <p:nvPr/>
        </p:nvSpPr>
        <p:spPr bwMode="auto">
          <a:xfrm>
            <a:off x="5943600" y="1047750"/>
            <a:ext cx="2743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Century Gothic" pitchFamily="34" charset="0"/>
              </a:rPr>
              <a:t>IoT solutions improve the insurer’s ability to assess the underwriting risk</a:t>
            </a:r>
            <a:endParaRPr lang="en-US" b="1">
              <a:latin typeface="Century Gothic" pitchFamily="34" charset="0"/>
            </a:endParaRPr>
          </a:p>
        </p:txBody>
      </p:sp>
      <p:sp>
        <p:nvSpPr>
          <p:cNvPr id="20488" name="TextBox 47"/>
          <p:cNvSpPr txBox="1">
            <a:spLocks noChangeArrowheads="1"/>
          </p:cNvSpPr>
          <p:nvPr/>
        </p:nvSpPr>
        <p:spPr bwMode="auto">
          <a:xfrm>
            <a:off x="152400" y="2800350"/>
            <a:ext cx="2743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Century Gothic" pitchFamily="34" charset="0"/>
              </a:rPr>
              <a:t>Impact on calculation of regulatory quantitative requirements</a:t>
            </a:r>
            <a:endParaRPr lang="en-US" b="1">
              <a:latin typeface="Century Gothic" pitchFamily="34" charset="0"/>
            </a:endParaRPr>
          </a:p>
        </p:txBody>
      </p:sp>
      <p:sp>
        <p:nvSpPr>
          <p:cNvPr id="20489" name="TextBox 46"/>
          <p:cNvSpPr txBox="1">
            <a:spLocks noChangeArrowheads="1"/>
          </p:cNvSpPr>
          <p:nvPr/>
        </p:nvSpPr>
        <p:spPr bwMode="auto">
          <a:xfrm>
            <a:off x="228600" y="3638550"/>
            <a:ext cx="25908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7F7F7F"/>
                </a:solidFill>
                <a:latin typeface="Century Gothic" pitchFamily="34" charset="0"/>
              </a:rPr>
              <a:t>e.g. the Solvency II Directive requires solvency capital on the basis of risks underwritten </a:t>
            </a:r>
          </a:p>
        </p:txBody>
      </p:sp>
      <p:sp>
        <p:nvSpPr>
          <p:cNvPr id="20490" name="TextBox 46"/>
          <p:cNvSpPr txBox="1">
            <a:spLocks noChangeArrowheads="1"/>
          </p:cNvSpPr>
          <p:nvPr/>
        </p:nvSpPr>
        <p:spPr bwMode="auto">
          <a:xfrm>
            <a:off x="5867400" y="3441700"/>
            <a:ext cx="3124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buFontTx/>
              <a:buChar char="•"/>
            </a:pPr>
            <a:r>
              <a:rPr lang="en-GB" sz="1200">
                <a:solidFill>
                  <a:srgbClr val="7F7F7F"/>
                </a:solidFill>
                <a:latin typeface="Century Gothic" pitchFamily="34" charset="0"/>
              </a:rPr>
              <a:t>No historical information, no statistics yet </a:t>
            </a:r>
          </a:p>
          <a:p>
            <a:pPr marL="742950" lvl="1" indent="-285750">
              <a:buFontTx/>
              <a:buChar char="•"/>
            </a:pPr>
            <a:r>
              <a:rPr lang="en-GB" sz="1200">
                <a:solidFill>
                  <a:srgbClr val="7F7F7F"/>
                </a:solidFill>
                <a:latin typeface="Century Gothic" pitchFamily="34" charset="0"/>
              </a:rPr>
              <a:t>Difficulty in standardising risk valuation and assessment </a:t>
            </a:r>
          </a:p>
          <a:p>
            <a:pPr marL="742950" lvl="1" indent="-285750">
              <a:buFontTx/>
              <a:buChar char="•"/>
            </a:pPr>
            <a:r>
              <a:rPr lang="en-GB" sz="1200">
                <a:solidFill>
                  <a:srgbClr val="7F7F7F"/>
                </a:solidFill>
                <a:latin typeface="Century Gothic" pitchFamily="34" charset="0"/>
              </a:rPr>
              <a:t>More information necessary </a:t>
            </a:r>
          </a:p>
          <a:p>
            <a:pPr marL="742950" lvl="1" indent="-285750">
              <a:buFontTx/>
              <a:buChar char="•"/>
            </a:pPr>
            <a:r>
              <a:rPr lang="en-GB" sz="1200">
                <a:solidFill>
                  <a:srgbClr val="7F7F7F"/>
                </a:solidFill>
                <a:latin typeface="Century Gothic" pitchFamily="34" charset="0"/>
              </a:rPr>
              <a:t>Combination of personal data</a:t>
            </a:r>
            <a:endParaRPr lang="en-US" sz="1200">
              <a:solidFill>
                <a:srgbClr val="7F7F7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 and insurance risk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1506" name="Text Box 3"/>
          <p:cNvSpPr txBox="1">
            <a:spLocks/>
          </p:cNvSpPr>
          <p:nvPr/>
        </p:nvSpPr>
        <p:spPr bwMode="auto">
          <a:xfrm>
            <a:off x="457200" y="9715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Does IoT contribute to a better assessment of the insurance undertaking’s risk profile?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If so, does it do that in a reliable manner?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 and insurance risk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2530" name="Text Box 3"/>
          <p:cNvSpPr txBox="1">
            <a:spLocks/>
          </p:cNvSpPr>
          <p:nvPr/>
        </p:nvSpPr>
        <p:spPr bwMode="auto">
          <a:xfrm>
            <a:off x="457200" y="9715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 b="1">
                <a:latin typeface="Century Gothic" pitchFamily="34" charset="0"/>
              </a:rPr>
              <a:t>Software:</a:t>
            </a:r>
            <a:r>
              <a:rPr lang="en-US" sz="1600">
                <a:latin typeface="Century Gothic" pitchFamily="34" charset="0"/>
              </a:rPr>
              <a:t> vulnerabilities may lead to malware resulting in malfunctions (e.g. Heathrow airport, Tesla cars examples)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 b="1">
                <a:latin typeface="Century Gothic" pitchFamily="34" charset="0"/>
              </a:rPr>
              <a:t>Telecoms network</a:t>
            </a:r>
            <a:r>
              <a:rPr lang="en-US" sz="1600">
                <a:latin typeface="Century Gothic" pitchFamily="34" charset="0"/>
              </a:rPr>
              <a:t>: failure may result in disruptions and require reprogramming (e.g. medication schedule for patients may result in health peril)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 b="1">
                <a:latin typeface="Century Gothic" pitchFamily="34" charset="0"/>
              </a:rPr>
              <a:t>User:</a:t>
            </a:r>
            <a:r>
              <a:rPr lang="en-US" sz="1600">
                <a:latin typeface="Century Gothic" pitchFamily="34" charset="0"/>
              </a:rPr>
              <a:t> e.g. damage may be caused by user not following the protocols of use of the object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  <p:sp>
        <p:nvSpPr>
          <p:cNvPr id="22531" name="Content Placeholder 2"/>
          <p:cNvSpPr txBox="1">
            <a:spLocks/>
          </p:cNvSpPr>
          <p:nvPr/>
        </p:nvSpPr>
        <p:spPr bwMode="auto">
          <a:xfrm>
            <a:off x="381000" y="5143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Where is the risk? 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 and insurance risk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3554" name="Text Box 3"/>
          <p:cNvSpPr txBox="1">
            <a:spLocks/>
          </p:cNvSpPr>
          <p:nvPr/>
        </p:nvSpPr>
        <p:spPr bwMode="auto">
          <a:xfrm>
            <a:off x="381000" y="12001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IoT applications grant insurers the ability to better familiarize themselves and their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customers with the factors affecting their risks and the pricing of their premiums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 b="1" i="1">
                <a:latin typeface="Century Gothic" pitchFamily="34" charset="0"/>
              </a:rPr>
              <a:t>Results: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150000"/>
              <a:buFontTx/>
              <a:buChar char="o"/>
            </a:pPr>
            <a:r>
              <a:rPr lang="en-US" sz="1600">
                <a:latin typeface="Century Gothic" pitchFamily="34" charset="0"/>
              </a:rPr>
              <a:t>offer of advanced insurance products, even bundled with other products/services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150000"/>
              <a:buFontTx/>
              <a:buChar char="o"/>
            </a:pPr>
            <a:r>
              <a:rPr lang="en-US" sz="1600">
                <a:latin typeface="Century Gothic" pitchFamily="34" charset="0"/>
              </a:rPr>
              <a:t>risk reduction  / minimization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150000"/>
              <a:buFontTx/>
              <a:buChar char="o"/>
            </a:pPr>
            <a:r>
              <a:rPr lang="en-US" sz="1600">
                <a:latin typeface="Century Gothic" pitchFamily="34" charset="0"/>
              </a:rPr>
              <a:t>enhanced customer loyalty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  <p:sp>
        <p:nvSpPr>
          <p:cNvPr id="23555" name="Content Placeholder 2"/>
          <p:cNvSpPr txBox="1">
            <a:spLocks/>
          </p:cNvSpPr>
          <p:nvPr/>
        </p:nvSpPr>
        <p:spPr bwMode="auto">
          <a:xfrm>
            <a:off x="381000" y="5143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Consequences for the insurance industry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Effects on the civil liability model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4578" name="Text Box 3"/>
          <p:cNvSpPr txBox="1">
            <a:spLocks/>
          </p:cNvSpPr>
          <p:nvPr/>
        </p:nvSpPr>
        <p:spPr bwMode="auto">
          <a:xfrm>
            <a:off x="381000" y="12001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 b="1">
                <a:latin typeface="Century Gothic" pitchFamily="34" charset="0"/>
              </a:rPr>
              <a:t>Traditional liability models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150000"/>
              <a:buFontTx/>
              <a:buChar char="o"/>
            </a:pPr>
            <a:r>
              <a:rPr lang="en-US" sz="1600">
                <a:latin typeface="Century Gothic" pitchFamily="34" charset="0"/>
              </a:rPr>
              <a:t>strict extra-contractual liability structure (e.g. motor third party liability)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150000"/>
              <a:buFontTx/>
              <a:buChar char="o"/>
            </a:pPr>
            <a:r>
              <a:rPr lang="en-US" sz="1600">
                <a:latin typeface="Century Gothic" pitchFamily="34" charset="0"/>
              </a:rPr>
              <a:t>compensation pools (e.g. pollution damages)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300"/>
              </a:spcBef>
              <a:spcAft>
                <a:spcPct val="3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 b="1" i="1">
                <a:latin typeface="Century Gothic" pitchFamily="34" charset="0"/>
              </a:rPr>
              <a:t>Problem</a:t>
            </a:r>
            <a:r>
              <a:rPr lang="en-US" sz="1600">
                <a:latin typeface="Century Gothic" pitchFamily="34" charset="0"/>
              </a:rPr>
              <a:t>: depending on the complexity of the IoT environment, the allocation of </a:t>
            </a:r>
          </a:p>
          <a:p>
            <a:pPr marL="457200" indent="-381000" eaLnBrk="0" hangingPunct="0">
              <a:spcBef>
                <a:spcPts val="300"/>
              </a:spcBef>
              <a:spcAft>
                <a:spcPct val="3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the responsibility may prove difficult, lengthy, costly or non-feasible, as neither fault </a:t>
            </a:r>
          </a:p>
          <a:p>
            <a:pPr marL="457200" indent="-381000" eaLnBrk="0" hangingPunct="0">
              <a:spcBef>
                <a:spcPts val="300"/>
              </a:spcBef>
              <a:spcAft>
                <a:spcPct val="3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nor causation can be allocated to one party with certainty.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  <p:sp>
        <p:nvSpPr>
          <p:cNvPr id="24579" name="Content Placeholder 2"/>
          <p:cNvSpPr txBox="1">
            <a:spLocks/>
          </p:cNvSpPr>
          <p:nvPr/>
        </p:nvSpPr>
        <p:spPr bwMode="auto">
          <a:xfrm>
            <a:off x="381000" y="5143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The challenge of allocating liability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Effects on the civil liability model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5602" name="Text Box 3"/>
          <p:cNvSpPr txBox="1">
            <a:spLocks/>
          </p:cNvSpPr>
          <p:nvPr/>
        </p:nvSpPr>
        <p:spPr bwMode="auto">
          <a:xfrm>
            <a:off x="381000" y="12001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2017 amendments of </a:t>
            </a:r>
            <a:r>
              <a:rPr lang="en-US" sz="1600" b="1">
                <a:latin typeface="Century Gothic" pitchFamily="34" charset="0"/>
              </a:rPr>
              <a:t>German law on motor third party liability</a:t>
            </a:r>
            <a:r>
              <a:rPr lang="en-US" sz="1600">
                <a:latin typeface="Century Gothic" pitchFamily="34" charset="0"/>
              </a:rPr>
              <a:t> to provide for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vehicles with auto-pilot mode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 sz="1600">
                <a:latin typeface="Century Gothic" pitchFamily="34" charset="0"/>
              </a:rPr>
              <a:t>manufacturer of the vehicle and IT-provider added to the jointly liable parties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 sz="1600">
                <a:latin typeface="Century Gothic" pitchFamily="34" charset="0"/>
              </a:rPr>
              <a:t>indemnifying party entitled to seek recourse against the liable party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 sz="1600">
                <a:latin typeface="Century Gothic" pitchFamily="34" charset="0"/>
              </a:rPr>
              <a:t>inclusion of certain safeguards for the allocation of liability: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•"/>
            </a:pPr>
            <a:r>
              <a:rPr lang="en-US" sz="1200">
                <a:latin typeface="Century Gothic" pitchFamily="34" charset="0"/>
              </a:rPr>
              <a:t>Driver to be able to assume control anytime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•"/>
            </a:pPr>
            <a:r>
              <a:rPr lang="en-US" sz="1200">
                <a:latin typeface="Century Gothic" pitchFamily="34" charset="0"/>
              </a:rPr>
              <a:t>“Black box” to record journey data and causes of accident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 sz="1600">
                <a:latin typeface="Century Gothic" pitchFamily="34" charset="0"/>
              </a:rPr>
              <a:t>Will the manufacturer be treated as “co-pilot” if the vehicle rides on auto-pilot mode?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2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381000" y="5143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Legislative solutions 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Effects on the civil liability model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6626" name="Text Box 3"/>
          <p:cNvSpPr txBox="1">
            <a:spLocks/>
          </p:cNvSpPr>
          <p:nvPr/>
        </p:nvSpPr>
        <p:spPr bwMode="auto">
          <a:xfrm>
            <a:off x="381000" y="12001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 b="1">
                <a:latin typeface="Century Gothic" pitchFamily="34" charset="0"/>
              </a:rPr>
              <a:t>UK Automated and Electric Vehicles Act (AEVA) 2018</a:t>
            </a:r>
            <a:r>
              <a:rPr lang="en-US" sz="1600">
                <a:latin typeface="Century Gothic" pitchFamily="34" charset="0"/>
              </a:rPr>
              <a:t> -&gt; aim to define the notion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of user-in-charge and automated driving system entity (ADSE) indemnifying party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entitled to seek recourse against the liable party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Civil and criminal liability issues </a:t>
            </a:r>
            <a:endParaRPr lang="en-US" sz="12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  <p:sp>
        <p:nvSpPr>
          <p:cNvPr id="26627" name="Content Placeholder 2"/>
          <p:cNvSpPr txBox="1">
            <a:spLocks/>
          </p:cNvSpPr>
          <p:nvPr/>
        </p:nvSpPr>
        <p:spPr bwMode="auto">
          <a:xfrm>
            <a:off x="381000" y="5143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Legislative solutions 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Effects on the civil liability model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7650" name="Text Box 3"/>
          <p:cNvSpPr txBox="1">
            <a:spLocks/>
          </p:cNvSpPr>
          <p:nvPr/>
        </p:nvSpPr>
        <p:spPr bwMode="auto">
          <a:xfrm>
            <a:off x="152400" y="666750"/>
            <a:ext cx="89916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“Knock-for-knock” agreements 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 sz="1600">
                <a:latin typeface="Century Gothic" pitchFamily="34" charset="0"/>
              </a:rPr>
              <a:t>Aspects to consider:</a:t>
            </a:r>
          </a:p>
          <a:p>
            <a:pPr marL="914400" lvl="1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FontTx/>
              <a:buChar char="•"/>
            </a:pPr>
            <a:r>
              <a:rPr lang="en-US">
                <a:latin typeface="Century Gothic" pitchFamily="34" charset="0"/>
              </a:rPr>
              <a:t>under a “knock-for-knock” agreement, each party is responsible for its own damage; the damaged party and its insurer shall not seek recourse against any damaging party </a:t>
            </a:r>
          </a:p>
          <a:p>
            <a:pPr marL="914400" lvl="1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FontTx/>
              <a:buChar char="•"/>
            </a:pPr>
            <a:r>
              <a:rPr lang="en-US">
                <a:latin typeface="Century Gothic" pitchFamily="34" charset="0"/>
              </a:rPr>
              <a:t>use in offshore maritime oil and gas industry (high complexity of operations makes it difficult to allocate liability) </a:t>
            </a:r>
          </a:p>
          <a:p>
            <a:pPr marL="914400" lvl="1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FontTx/>
              <a:buChar char="•"/>
            </a:pPr>
            <a:r>
              <a:rPr lang="en-US">
                <a:latin typeface="Century Gothic" pitchFamily="34" charset="0"/>
              </a:rPr>
              <a:t>similarities with IoT industry (difficult to allocate liability fast and effectively in the interplay between object, software, telecoms and user’s conduct)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FontTx/>
              <a:buChar char="•"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Effects on the civil liability model 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8674" name="Text Box 3"/>
          <p:cNvSpPr txBox="1">
            <a:spLocks/>
          </p:cNvSpPr>
          <p:nvPr/>
        </p:nvSpPr>
        <p:spPr bwMode="auto">
          <a:xfrm>
            <a:off x="152400" y="666750"/>
            <a:ext cx="89916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Aspects to consider in knock-for-knock agreements (2):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legal hurdles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 typeface="Wingdings" pitchFamily="2" charset="2"/>
              <a:buChar char="§"/>
            </a:pPr>
            <a:r>
              <a:rPr lang="en-US" sz="1200">
                <a:latin typeface="Century Gothic" pitchFamily="34" charset="0"/>
              </a:rPr>
              <a:t>Are mutual indemnity agreements liability allocation/limitation, or liability exclusion clauses (i.e. relief of a party for its own gross negligence or wilful misconduct?)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 typeface="Wingdings" pitchFamily="2" charset="2"/>
              <a:buChar char="§"/>
            </a:pPr>
            <a:r>
              <a:rPr lang="en-US" sz="1200">
                <a:latin typeface="Century Gothic" pitchFamily="34" charset="0"/>
              </a:rPr>
              <a:t>Contractual limitation of liability void for gross negligence or intent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 typeface="Wingdings" pitchFamily="2" charset="2"/>
              <a:buChar char="§"/>
            </a:pPr>
            <a:r>
              <a:rPr lang="en-US" sz="1200">
                <a:latin typeface="Century Gothic" pitchFamily="34" charset="0"/>
              </a:rPr>
              <a:t>Challenged in jurisprudence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parties themselves may challenge the agreement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 b="1">
                <a:latin typeface="Century Gothic" pitchFamily="34" charset="0"/>
              </a:rPr>
              <a:t>crucial that insurers back the agreement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waiver of obligations relying on strict liability or public policy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the balance of powers between he contracting parties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a pragmatic legislative framework would be necessary to ensure the terms of enforcement as a result of major accidents such as the Macondo disaster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3"/>
          <p:cNvSpPr txBox="1">
            <a:spLocks/>
          </p:cNvSpPr>
          <p:nvPr/>
        </p:nvSpPr>
        <p:spPr bwMode="auto">
          <a:xfrm>
            <a:off x="228600" y="666750"/>
            <a:ext cx="830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914400" lvl="1" indent="-381000" eaLnBrk="0" hangingPunct="0">
              <a:lnSpc>
                <a:spcPct val="80000"/>
              </a:lnSpc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200">
              <a:latin typeface="Century Gothic" pitchFamily="34" charset="0"/>
            </a:endParaRPr>
          </a:p>
        </p:txBody>
      </p:sp>
      <p:cxnSp>
        <p:nvCxnSpPr>
          <p:cNvPr id="7170" name="Straight Connector 21"/>
          <p:cNvCxnSpPr>
            <a:cxnSpLocks noChangeShapeType="1"/>
          </p:cNvCxnSpPr>
          <p:nvPr/>
        </p:nvCxnSpPr>
        <p:spPr bwMode="auto">
          <a:xfrm>
            <a:off x="800100" y="1162050"/>
            <a:ext cx="0" cy="722313"/>
          </a:xfrm>
          <a:prstGeom prst="line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</p:cxn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066800" y="1809750"/>
            <a:ext cx="7335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1600">
                <a:latin typeface="Century Gothic" pitchFamily="34" charset="0"/>
              </a:rPr>
              <a:t>There are various definitions with no scientific unanimity</a:t>
            </a: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609600" y="1885950"/>
            <a:ext cx="349250" cy="34925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173" name="Content Placeholder 2"/>
          <p:cNvSpPr txBox="1">
            <a:spLocks/>
          </p:cNvSpPr>
          <p:nvPr/>
        </p:nvSpPr>
        <p:spPr bwMode="auto">
          <a:xfrm>
            <a:off x="1066800" y="7429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3000" b="1">
                <a:solidFill>
                  <a:srgbClr val="767676"/>
                </a:solidFill>
                <a:latin typeface="Century Gothic" pitchFamily="34" charset="0"/>
              </a:rPr>
              <a:t>What is the Internet of Things (“IoT”)? </a:t>
            </a:r>
            <a:endParaRPr lang="id-ID" sz="30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7174" name="Content Placeholder 2"/>
          <p:cNvSpPr txBox="1">
            <a:spLocks/>
          </p:cNvSpPr>
          <p:nvPr/>
        </p:nvSpPr>
        <p:spPr bwMode="auto">
          <a:xfrm>
            <a:off x="609600" y="1962150"/>
            <a:ext cx="3540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id-ID" sz="1000" b="1">
                <a:solidFill>
                  <a:srgbClr val="767676"/>
                </a:solidFill>
                <a:latin typeface="Calibri" pitchFamily="34" charset="0"/>
              </a:rPr>
              <a:t>1.</a:t>
            </a:r>
            <a:endParaRPr lang="en-US" sz="1000" b="1">
              <a:solidFill>
                <a:srgbClr val="767676"/>
              </a:solidFill>
              <a:latin typeface="Calibri" pitchFamily="34" charset="0"/>
            </a:endParaRPr>
          </a:p>
        </p:txBody>
      </p:sp>
      <p:cxnSp>
        <p:nvCxnSpPr>
          <p:cNvPr id="7175" name="Straight Connector 28"/>
          <p:cNvCxnSpPr>
            <a:cxnSpLocks noChangeShapeType="1"/>
          </p:cNvCxnSpPr>
          <p:nvPr/>
        </p:nvCxnSpPr>
        <p:spPr bwMode="auto">
          <a:xfrm>
            <a:off x="776288" y="2228850"/>
            <a:ext cx="4762" cy="331788"/>
          </a:xfrm>
          <a:prstGeom prst="line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</p:cxnSp>
      <p:sp>
        <p:nvSpPr>
          <p:cNvPr id="7176" name="Content Placeholder 2"/>
          <p:cNvSpPr txBox="1">
            <a:spLocks/>
          </p:cNvSpPr>
          <p:nvPr/>
        </p:nvSpPr>
        <p:spPr bwMode="auto">
          <a:xfrm>
            <a:off x="1066800" y="2571750"/>
            <a:ext cx="7924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1600">
                <a:latin typeface="Century Gothic" pitchFamily="34" charset="0"/>
              </a:rPr>
              <a:t>IoT inaugurates a new age of ubiquitous connectivity and intelligence, in which components, products, services and platforms connect, virtualise and integrate everything in a communication network for digital processing.</a:t>
            </a:r>
            <a:r>
              <a:rPr lang="en-US" sz="1800">
                <a:solidFill>
                  <a:srgbClr val="767676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09600" y="2571750"/>
            <a:ext cx="349250" cy="34925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178" name="Content Placeholder 2"/>
          <p:cNvSpPr txBox="1">
            <a:spLocks/>
          </p:cNvSpPr>
          <p:nvPr/>
        </p:nvSpPr>
        <p:spPr bwMode="auto">
          <a:xfrm>
            <a:off x="609600" y="2647950"/>
            <a:ext cx="3540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id-ID" sz="1000" b="1">
                <a:solidFill>
                  <a:srgbClr val="767676"/>
                </a:solidFill>
                <a:latin typeface="Calibri" pitchFamily="34" charset="0"/>
              </a:rPr>
              <a:t>2.</a:t>
            </a:r>
            <a:endParaRPr lang="en-US" sz="1000" b="1">
              <a:solidFill>
                <a:srgbClr val="767676"/>
              </a:solidFill>
              <a:latin typeface="Calibri" pitchFamily="34" charset="0"/>
            </a:endParaRPr>
          </a:p>
        </p:txBody>
      </p:sp>
      <p:cxnSp>
        <p:nvCxnSpPr>
          <p:cNvPr id="7179" name="Straight Connector 32"/>
          <p:cNvCxnSpPr>
            <a:cxnSpLocks noChangeShapeType="1"/>
          </p:cNvCxnSpPr>
          <p:nvPr/>
        </p:nvCxnSpPr>
        <p:spPr bwMode="auto">
          <a:xfrm>
            <a:off x="781050" y="2952750"/>
            <a:ext cx="0" cy="990600"/>
          </a:xfrm>
          <a:prstGeom prst="line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</p:cxnSp>
      <p:sp>
        <p:nvSpPr>
          <p:cNvPr id="7180" name="Content Placeholder 2"/>
          <p:cNvSpPr txBox="1">
            <a:spLocks/>
          </p:cNvSpPr>
          <p:nvPr/>
        </p:nvSpPr>
        <p:spPr bwMode="auto">
          <a:xfrm>
            <a:off x="1066800" y="3867150"/>
            <a:ext cx="7335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1600">
                <a:latin typeface="Century Gothic" pitchFamily="34" charset="0"/>
              </a:rPr>
              <a:t>Direct interest to insurers: IoT applications facilitate the insurance operations and generate new risks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609600" y="3943350"/>
            <a:ext cx="349250" cy="34925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182" name="Content Placeholder 2"/>
          <p:cNvSpPr txBox="1">
            <a:spLocks/>
          </p:cNvSpPr>
          <p:nvPr/>
        </p:nvSpPr>
        <p:spPr bwMode="auto">
          <a:xfrm>
            <a:off x="609600" y="4011613"/>
            <a:ext cx="354013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id-ID" sz="1000" b="1">
                <a:solidFill>
                  <a:srgbClr val="767676"/>
                </a:solidFill>
                <a:latin typeface="Calibri" pitchFamily="34" charset="0"/>
              </a:rPr>
              <a:t>3.</a:t>
            </a:r>
            <a:endParaRPr lang="en-US" sz="1000" b="1">
              <a:solidFill>
                <a:srgbClr val="767676"/>
              </a:solidFill>
              <a:latin typeface="Calibri" pitchFamily="34" charset="0"/>
            </a:endParaRPr>
          </a:p>
        </p:txBody>
      </p:sp>
      <p:sp>
        <p:nvSpPr>
          <p:cNvPr id="7183" name="Freeform 21"/>
          <p:cNvSpPr>
            <a:spLocks/>
          </p:cNvSpPr>
          <p:nvPr/>
        </p:nvSpPr>
        <p:spPr bwMode="auto">
          <a:xfrm>
            <a:off x="647700" y="819150"/>
            <a:ext cx="304800" cy="320675"/>
          </a:xfrm>
          <a:custGeom>
            <a:avLst/>
            <a:gdLst>
              <a:gd name="T0" fmla="*/ 2147483647 w 1477"/>
              <a:gd name="T1" fmla="*/ 2147483647 h 1478"/>
              <a:gd name="T2" fmla="*/ 2147483647 w 1477"/>
              <a:gd name="T3" fmla="*/ 2147483647 h 1478"/>
              <a:gd name="T4" fmla="*/ 2147483647 w 1477"/>
              <a:gd name="T5" fmla="*/ 2147483647 h 1478"/>
              <a:gd name="T6" fmla="*/ 2147483647 w 1477"/>
              <a:gd name="T7" fmla="*/ 2147483647 h 1478"/>
              <a:gd name="T8" fmla="*/ 2147483647 w 1477"/>
              <a:gd name="T9" fmla="*/ 2147483647 h 1478"/>
              <a:gd name="T10" fmla="*/ 2147483647 w 1477"/>
              <a:gd name="T11" fmla="*/ 2147483647 h 1478"/>
              <a:gd name="T12" fmla="*/ 2147483647 w 1477"/>
              <a:gd name="T13" fmla="*/ 2147483647 h 1478"/>
              <a:gd name="T14" fmla="*/ 2147483647 w 1477"/>
              <a:gd name="T15" fmla="*/ 2147483647 h 1478"/>
              <a:gd name="T16" fmla="*/ 2147483647 w 1477"/>
              <a:gd name="T17" fmla="*/ 2147483647 h 1478"/>
              <a:gd name="T18" fmla="*/ 2147483647 w 1477"/>
              <a:gd name="T19" fmla="*/ 2147483647 h 1478"/>
              <a:gd name="T20" fmla="*/ 2147483647 w 1477"/>
              <a:gd name="T21" fmla="*/ 2147483647 h 1478"/>
              <a:gd name="T22" fmla="*/ 2147483647 w 1477"/>
              <a:gd name="T23" fmla="*/ 2147483647 h 1478"/>
              <a:gd name="T24" fmla="*/ 2147483647 w 1477"/>
              <a:gd name="T25" fmla="*/ 2147483647 h 1478"/>
              <a:gd name="T26" fmla="*/ 2147483647 w 1477"/>
              <a:gd name="T27" fmla="*/ 2147483647 h 1478"/>
              <a:gd name="T28" fmla="*/ 2147483647 w 1477"/>
              <a:gd name="T29" fmla="*/ 2147483647 h 1478"/>
              <a:gd name="T30" fmla="*/ 2147483647 w 1477"/>
              <a:gd name="T31" fmla="*/ 2147483647 h 1478"/>
              <a:gd name="T32" fmla="*/ 2147483647 w 1477"/>
              <a:gd name="T33" fmla="*/ 2147483647 h 1478"/>
              <a:gd name="T34" fmla="*/ 2147483647 w 1477"/>
              <a:gd name="T35" fmla="*/ 2147483647 h 1478"/>
              <a:gd name="T36" fmla="*/ 2147483647 w 1477"/>
              <a:gd name="T37" fmla="*/ 2147483647 h 1478"/>
              <a:gd name="T38" fmla="*/ 2147483647 w 1477"/>
              <a:gd name="T39" fmla="*/ 2147483647 h 1478"/>
              <a:gd name="T40" fmla="*/ 2147483647 w 1477"/>
              <a:gd name="T41" fmla="*/ 2147483647 h 1478"/>
              <a:gd name="T42" fmla="*/ 2147483647 w 1477"/>
              <a:gd name="T43" fmla="*/ 2147483647 h 1478"/>
              <a:gd name="T44" fmla="*/ 2147483647 w 1477"/>
              <a:gd name="T45" fmla="*/ 2147483647 h 1478"/>
              <a:gd name="T46" fmla="*/ 2147483647 w 1477"/>
              <a:gd name="T47" fmla="*/ 2147483647 h 1478"/>
              <a:gd name="T48" fmla="*/ 2147483647 w 1477"/>
              <a:gd name="T49" fmla="*/ 2147483647 h 1478"/>
              <a:gd name="T50" fmla="*/ 2147483647 w 1477"/>
              <a:gd name="T51" fmla="*/ 2147483647 h 1478"/>
              <a:gd name="T52" fmla="*/ 2147483647 w 1477"/>
              <a:gd name="T53" fmla="*/ 2147483647 h 1478"/>
              <a:gd name="T54" fmla="*/ 2147483647 w 1477"/>
              <a:gd name="T55" fmla="*/ 2147483647 h 1478"/>
              <a:gd name="T56" fmla="*/ 2147483647 w 1477"/>
              <a:gd name="T57" fmla="*/ 2147483647 h 1478"/>
              <a:gd name="T58" fmla="*/ 2147483647 w 1477"/>
              <a:gd name="T59" fmla="*/ 2147483647 h 1478"/>
              <a:gd name="T60" fmla="*/ 2147483647 w 1477"/>
              <a:gd name="T61" fmla="*/ 2147483647 h 1478"/>
              <a:gd name="T62" fmla="*/ 2147483647 w 1477"/>
              <a:gd name="T63" fmla="*/ 2147483647 h 1478"/>
              <a:gd name="T64" fmla="*/ 2147483647 w 1477"/>
              <a:gd name="T65" fmla="*/ 2147483647 h 1478"/>
              <a:gd name="T66" fmla="*/ 2147483647 w 1477"/>
              <a:gd name="T67" fmla="*/ 2147483647 h 1478"/>
              <a:gd name="T68" fmla="*/ 2147483647 w 1477"/>
              <a:gd name="T69" fmla="*/ 2147483647 h 1478"/>
              <a:gd name="T70" fmla="*/ 2147483647 w 1477"/>
              <a:gd name="T71" fmla="*/ 2147483647 h 1478"/>
              <a:gd name="T72" fmla="*/ 2147483647 w 1477"/>
              <a:gd name="T73" fmla="*/ 2147483647 h 1478"/>
              <a:gd name="T74" fmla="*/ 2147483647 w 1477"/>
              <a:gd name="T75" fmla="*/ 2147483647 h 1478"/>
              <a:gd name="T76" fmla="*/ 2147483647 w 1477"/>
              <a:gd name="T77" fmla="*/ 2147483647 h 1478"/>
              <a:gd name="T78" fmla="*/ 2147483647 w 1477"/>
              <a:gd name="T79" fmla="*/ 2147483647 h 1478"/>
              <a:gd name="T80" fmla="*/ 2147483647 w 1477"/>
              <a:gd name="T81" fmla="*/ 2147483647 h 1478"/>
              <a:gd name="T82" fmla="*/ 2147483647 w 1477"/>
              <a:gd name="T83" fmla="*/ 2147483647 h 1478"/>
              <a:gd name="T84" fmla="*/ 2147483647 w 1477"/>
              <a:gd name="T85" fmla="*/ 2147483647 h 147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477"/>
              <a:gd name="T130" fmla="*/ 0 h 1478"/>
              <a:gd name="T131" fmla="*/ 1477 w 1477"/>
              <a:gd name="T132" fmla="*/ 1478 h 147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477" h="1478">
                <a:moveTo>
                  <a:pt x="739" y="1478"/>
                </a:moveTo>
                <a:lnTo>
                  <a:pt x="776" y="1477"/>
                </a:lnTo>
                <a:lnTo>
                  <a:pt x="814" y="1474"/>
                </a:lnTo>
                <a:lnTo>
                  <a:pt x="851" y="1470"/>
                </a:lnTo>
                <a:lnTo>
                  <a:pt x="887" y="1463"/>
                </a:lnTo>
                <a:lnTo>
                  <a:pt x="923" y="1455"/>
                </a:lnTo>
                <a:lnTo>
                  <a:pt x="957" y="1445"/>
                </a:lnTo>
                <a:lnTo>
                  <a:pt x="993" y="1433"/>
                </a:lnTo>
                <a:lnTo>
                  <a:pt x="1026" y="1420"/>
                </a:lnTo>
                <a:lnTo>
                  <a:pt x="1058" y="1405"/>
                </a:lnTo>
                <a:lnTo>
                  <a:pt x="1090" y="1389"/>
                </a:lnTo>
                <a:lnTo>
                  <a:pt x="1121" y="1371"/>
                </a:lnTo>
                <a:lnTo>
                  <a:pt x="1151" y="1351"/>
                </a:lnTo>
                <a:lnTo>
                  <a:pt x="1181" y="1331"/>
                </a:lnTo>
                <a:lnTo>
                  <a:pt x="1208" y="1309"/>
                </a:lnTo>
                <a:lnTo>
                  <a:pt x="1235" y="1286"/>
                </a:lnTo>
                <a:lnTo>
                  <a:pt x="1260" y="1262"/>
                </a:lnTo>
                <a:lnTo>
                  <a:pt x="1285" y="1236"/>
                </a:lnTo>
                <a:lnTo>
                  <a:pt x="1308" y="1209"/>
                </a:lnTo>
                <a:lnTo>
                  <a:pt x="1330" y="1181"/>
                </a:lnTo>
                <a:lnTo>
                  <a:pt x="1351" y="1152"/>
                </a:lnTo>
                <a:lnTo>
                  <a:pt x="1370" y="1122"/>
                </a:lnTo>
                <a:lnTo>
                  <a:pt x="1387" y="1091"/>
                </a:lnTo>
                <a:lnTo>
                  <a:pt x="1404" y="1059"/>
                </a:lnTo>
                <a:lnTo>
                  <a:pt x="1418" y="1026"/>
                </a:lnTo>
                <a:lnTo>
                  <a:pt x="1432" y="993"/>
                </a:lnTo>
                <a:lnTo>
                  <a:pt x="1444" y="959"/>
                </a:lnTo>
                <a:lnTo>
                  <a:pt x="1454" y="923"/>
                </a:lnTo>
                <a:lnTo>
                  <a:pt x="1462" y="888"/>
                </a:lnTo>
                <a:lnTo>
                  <a:pt x="1468" y="851"/>
                </a:lnTo>
                <a:lnTo>
                  <a:pt x="1474" y="815"/>
                </a:lnTo>
                <a:lnTo>
                  <a:pt x="1476" y="777"/>
                </a:lnTo>
                <a:lnTo>
                  <a:pt x="1477" y="739"/>
                </a:lnTo>
                <a:lnTo>
                  <a:pt x="1476" y="701"/>
                </a:lnTo>
                <a:lnTo>
                  <a:pt x="1474" y="663"/>
                </a:lnTo>
                <a:lnTo>
                  <a:pt x="1468" y="627"/>
                </a:lnTo>
                <a:lnTo>
                  <a:pt x="1462" y="590"/>
                </a:lnTo>
                <a:lnTo>
                  <a:pt x="1454" y="554"/>
                </a:lnTo>
                <a:lnTo>
                  <a:pt x="1444" y="520"/>
                </a:lnTo>
                <a:lnTo>
                  <a:pt x="1432" y="485"/>
                </a:lnTo>
                <a:lnTo>
                  <a:pt x="1418" y="451"/>
                </a:lnTo>
                <a:lnTo>
                  <a:pt x="1404" y="419"/>
                </a:lnTo>
                <a:lnTo>
                  <a:pt x="1387" y="387"/>
                </a:lnTo>
                <a:lnTo>
                  <a:pt x="1370" y="356"/>
                </a:lnTo>
                <a:lnTo>
                  <a:pt x="1351" y="326"/>
                </a:lnTo>
                <a:lnTo>
                  <a:pt x="1330" y="297"/>
                </a:lnTo>
                <a:lnTo>
                  <a:pt x="1308" y="269"/>
                </a:lnTo>
                <a:lnTo>
                  <a:pt x="1285" y="242"/>
                </a:lnTo>
                <a:lnTo>
                  <a:pt x="1260" y="217"/>
                </a:lnTo>
                <a:lnTo>
                  <a:pt x="1235" y="192"/>
                </a:lnTo>
                <a:lnTo>
                  <a:pt x="1208" y="169"/>
                </a:lnTo>
                <a:lnTo>
                  <a:pt x="1181" y="147"/>
                </a:lnTo>
                <a:lnTo>
                  <a:pt x="1151" y="126"/>
                </a:lnTo>
                <a:lnTo>
                  <a:pt x="1121" y="107"/>
                </a:lnTo>
                <a:lnTo>
                  <a:pt x="1090" y="90"/>
                </a:lnTo>
                <a:lnTo>
                  <a:pt x="1058" y="73"/>
                </a:lnTo>
                <a:lnTo>
                  <a:pt x="1026" y="59"/>
                </a:lnTo>
                <a:lnTo>
                  <a:pt x="993" y="45"/>
                </a:lnTo>
                <a:lnTo>
                  <a:pt x="957" y="33"/>
                </a:lnTo>
                <a:lnTo>
                  <a:pt x="923" y="23"/>
                </a:lnTo>
                <a:lnTo>
                  <a:pt x="887" y="16"/>
                </a:lnTo>
                <a:lnTo>
                  <a:pt x="851" y="9"/>
                </a:lnTo>
                <a:lnTo>
                  <a:pt x="814" y="4"/>
                </a:lnTo>
                <a:lnTo>
                  <a:pt x="776" y="1"/>
                </a:lnTo>
                <a:lnTo>
                  <a:pt x="739" y="0"/>
                </a:lnTo>
                <a:lnTo>
                  <a:pt x="700" y="1"/>
                </a:lnTo>
                <a:lnTo>
                  <a:pt x="662" y="4"/>
                </a:lnTo>
                <a:lnTo>
                  <a:pt x="626" y="9"/>
                </a:lnTo>
                <a:lnTo>
                  <a:pt x="589" y="16"/>
                </a:lnTo>
                <a:lnTo>
                  <a:pt x="554" y="23"/>
                </a:lnTo>
                <a:lnTo>
                  <a:pt x="519" y="33"/>
                </a:lnTo>
                <a:lnTo>
                  <a:pt x="484" y="45"/>
                </a:lnTo>
                <a:lnTo>
                  <a:pt x="451" y="59"/>
                </a:lnTo>
                <a:lnTo>
                  <a:pt x="418" y="73"/>
                </a:lnTo>
                <a:lnTo>
                  <a:pt x="386" y="90"/>
                </a:lnTo>
                <a:lnTo>
                  <a:pt x="355" y="107"/>
                </a:lnTo>
                <a:lnTo>
                  <a:pt x="325" y="126"/>
                </a:lnTo>
                <a:lnTo>
                  <a:pt x="296" y="147"/>
                </a:lnTo>
                <a:lnTo>
                  <a:pt x="269" y="169"/>
                </a:lnTo>
                <a:lnTo>
                  <a:pt x="242" y="192"/>
                </a:lnTo>
                <a:lnTo>
                  <a:pt x="216" y="217"/>
                </a:lnTo>
                <a:lnTo>
                  <a:pt x="191" y="242"/>
                </a:lnTo>
                <a:lnTo>
                  <a:pt x="168" y="269"/>
                </a:lnTo>
                <a:lnTo>
                  <a:pt x="146" y="297"/>
                </a:lnTo>
                <a:lnTo>
                  <a:pt x="126" y="326"/>
                </a:lnTo>
                <a:lnTo>
                  <a:pt x="106" y="356"/>
                </a:lnTo>
                <a:lnTo>
                  <a:pt x="89" y="387"/>
                </a:lnTo>
                <a:lnTo>
                  <a:pt x="73" y="419"/>
                </a:lnTo>
                <a:lnTo>
                  <a:pt x="58" y="451"/>
                </a:lnTo>
                <a:lnTo>
                  <a:pt x="44" y="485"/>
                </a:lnTo>
                <a:lnTo>
                  <a:pt x="33" y="520"/>
                </a:lnTo>
                <a:lnTo>
                  <a:pt x="23" y="554"/>
                </a:lnTo>
                <a:lnTo>
                  <a:pt x="14" y="590"/>
                </a:lnTo>
                <a:lnTo>
                  <a:pt x="8" y="627"/>
                </a:lnTo>
                <a:lnTo>
                  <a:pt x="3" y="663"/>
                </a:lnTo>
                <a:lnTo>
                  <a:pt x="1" y="701"/>
                </a:lnTo>
                <a:lnTo>
                  <a:pt x="0" y="739"/>
                </a:lnTo>
                <a:lnTo>
                  <a:pt x="1" y="777"/>
                </a:lnTo>
                <a:lnTo>
                  <a:pt x="3" y="815"/>
                </a:lnTo>
                <a:lnTo>
                  <a:pt x="8" y="851"/>
                </a:lnTo>
                <a:lnTo>
                  <a:pt x="14" y="888"/>
                </a:lnTo>
                <a:lnTo>
                  <a:pt x="23" y="923"/>
                </a:lnTo>
                <a:lnTo>
                  <a:pt x="33" y="959"/>
                </a:lnTo>
                <a:lnTo>
                  <a:pt x="44" y="993"/>
                </a:lnTo>
                <a:lnTo>
                  <a:pt x="58" y="1026"/>
                </a:lnTo>
                <a:lnTo>
                  <a:pt x="73" y="1059"/>
                </a:lnTo>
                <a:lnTo>
                  <a:pt x="89" y="1091"/>
                </a:lnTo>
                <a:lnTo>
                  <a:pt x="106" y="1122"/>
                </a:lnTo>
                <a:lnTo>
                  <a:pt x="126" y="1152"/>
                </a:lnTo>
                <a:lnTo>
                  <a:pt x="146" y="1181"/>
                </a:lnTo>
                <a:lnTo>
                  <a:pt x="168" y="1209"/>
                </a:lnTo>
                <a:lnTo>
                  <a:pt x="191" y="1236"/>
                </a:lnTo>
                <a:lnTo>
                  <a:pt x="216" y="1262"/>
                </a:lnTo>
                <a:lnTo>
                  <a:pt x="242" y="1286"/>
                </a:lnTo>
                <a:lnTo>
                  <a:pt x="269" y="1309"/>
                </a:lnTo>
                <a:lnTo>
                  <a:pt x="296" y="1331"/>
                </a:lnTo>
                <a:lnTo>
                  <a:pt x="325" y="1351"/>
                </a:lnTo>
                <a:lnTo>
                  <a:pt x="355" y="1371"/>
                </a:lnTo>
                <a:lnTo>
                  <a:pt x="386" y="1389"/>
                </a:lnTo>
                <a:lnTo>
                  <a:pt x="418" y="1405"/>
                </a:lnTo>
                <a:lnTo>
                  <a:pt x="451" y="1420"/>
                </a:lnTo>
                <a:lnTo>
                  <a:pt x="484" y="1433"/>
                </a:lnTo>
                <a:lnTo>
                  <a:pt x="519" y="1445"/>
                </a:lnTo>
                <a:lnTo>
                  <a:pt x="554" y="1455"/>
                </a:lnTo>
                <a:lnTo>
                  <a:pt x="589" y="1463"/>
                </a:lnTo>
                <a:lnTo>
                  <a:pt x="626" y="1470"/>
                </a:lnTo>
                <a:lnTo>
                  <a:pt x="662" y="1474"/>
                </a:lnTo>
                <a:lnTo>
                  <a:pt x="700" y="1477"/>
                </a:lnTo>
                <a:lnTo>
                  <a:pt x="739" y="147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Conclusions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29698" name="Text Box 3"/>
          <p:cNvSpPr txBox="1">
            <a:spLocks/>
          </p:cNvSpPr>
          <p:nvPr/>
        </p:nvSpPr>
        <p:spPr bwMode="auto">
          <a:xfrm>
            <a:off x="152400" y="895350"/>
            <a:ext cx="89916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From IoT to IoE: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•"/>
            </a:pPr>
            <a:r>
              <a:rPr lang="en-US" sz="1200">
                <a:latin typeface="Century Gothic" pitchFamily="34" charset="0"/>
              </a:rPr>
              <a:t>The Internet of Everything as evolution of IoT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•"/>
            </a:pPr>
            <a:r>
              <a:rPr lang="en-US" sz="1200">
                <a:latin typeface="Century Gothic" pitchFamily="34" charset="0"/>
              </a:rPr>
              <a:t>Includes M2M, P2M and P2P communications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IoT solutions are a useful tool for the </a:t>
            </a:r>
            <a:r>
              <a:rPr lang="en-US" sz="1200">
                <a:latin typeface="Century Gothic" pitchFamily="34" charset="0"/>
              </a:rPr>
              <a:t>insurers to offer insurance products that meet the needs of their target group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r>
              <a:rPr lang="en-US">
                <a:latin typeface="Century Gothic" pitchFamily="34" charset="0"/>
              </a:rPr>
              <a:t>Change of insurance model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o"/>
            </a:pPr>
            <a:endParaRPr lang="en-US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ct val="200000"/>
              <a:buFontTx/>
              <a:buChar char="•"/>
            </a:pPr>
            <a:r>
              <a:rPr lang="en-US">
                <a:latin typeface="Century Gothic" pitchFamily="34" charset="0"/>
              </a:rPr>
              <a:t>Insurers to transform into risk preventing and damage mitigating organizations?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r>
              <a:rPr lang="en-US" sz="1600">
                <a:latin typeface="Century Gothic" pitchFamily="34" charset="0"/>
              </a:rPr>
              <a:t>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4038"/>
          <p:cNvSpPr txBox="1">
            <a:spLocks noGrp="1"/>
          </p:cNvSpPr>
          <p:nvPr>
            <p:ph type="ctrTitle" idx="4294967295"/>
          </p:nvPr>
        </p:nvSpPr>
        <p:spPr>
          <a:xfrm>
            <a:off x="2514600" y="209550"/>
            <a:ext cx="4864100" cy="1160463"/>
          </a:xfrm>
        </p:spPr>
        <p:txBody>
          <a:bodyPr/>
          <a:lstStyle/>
          <a:p>
            <a:pPr algn="ctr" eaLnBrk="1" hangingPunct="1">
              <a:buClr>
                <a:srgbClr val="0B87A1"/>
              </a:buClr>
              <a:buSzPts val="3600"/>
              <a:buFont typeface="Dosis Light"/>
              <a:buNone/>
            </a:pPr>
            <a:r>
              <a:rPr lang="en-US" sz="3000" b="1" smtClean="0">
                <a:solidFill>
                  <a:srgbClr val="767676"/>
                </a:solidFill>
                <a:latin typeface="Century Gothic" pitchFamily="34" charset="0"/>
                <a:ea typeface="Dosis Light"/>
                <a:cs typeface="Arial" charset="0"/>
                <a:sym typeface="Dosis Light"/>
              </a:rPr>
              <a:t>THANK YOU</a:t>
            </a:r>
            <a:r>
              <a:rPr lang="en-US" sz="3000" b="1" smtClean="0">
                <a:solidFill>
                  <a:srgbClr val="0B87A1"/>
                </a:solidFill>
                <a:latin typeface="Century Gothic" pitchFamily="34" charset="0"/>
                <a:ea typeface="Dosis Light"/>
                <a:cs typeface="Arial" charset="0"/>
                <a:sym typeface="Dosis Light"/>
              </a:rPr>
              <a:t> </a:t>
            </a:r>
            <a:endParaRPr lang="el-GR" sz="3000" b="1" smtClean="0">
              <a:solidFill>
                <a:srgbClr val="0B87A1"/>
              </a:solidFill>
              <a:latin typeface="Century Gothic" pitchFamily="34" charset="0"/>
              <a:ea typeface="Dosis Light"/>
              <a:cs typeface="Arial" charset="0"/>
              <a:sym typeface="Dosis Light"/>
            </a:endParaRPr>
          </a:p>
        </p:txBody>
      </p:sp>
      <p:sp>
        <p:nvSpPr>
          <p:cNvPr id="30722" name="Shape 4040"/>
          <p:cNvSpPr txBox="1">
            <a:spLocks noGrp="1"/>
          </p:cNvSpPr>
          <p:nvPr>
            <p:ph type="subTitle" idx="4294967295"/>
          </p:nvPr>
        </p:nvSpPr>
        <p:spPr>
          <a:xfrm>
            <a:off x="1828800" y="3181350"/>
            <a:ext cx="4864100" cy="1614488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Clr>
                <a:srgbClr val="D3EBD5"/>
              </a:buClr>
              <a:buSzPts val="2400"/>
              <a:buFont typeface="Titillium Web Light"/>
              <a:buNone/>
            </a:pPr>
            <a:r>
              <a:rPr lang="en-US" sz="2000" smtClean="0">
                <a:solidFill>
                  <a:srgbClr val="003B55"/>
                </a:solidFill>
                <a:latin typeface="Century Gothic" pitchFamily="34" charset="0"/>
                <a:ea typeface="Titillium Web Light"/>
                <a:cs typeface="Titillium Web Light"/>
                <a:sym typeface="Titillium Web Light"/>
              </a:rPr>
              <a:t>Alkistis Christofilou</a:t>
            </a:r>
          </a:p>
          <a:p>
            <a:pPr marL="0" indent="0" eaLnBrk="1" hangingPunct="1">
              <a:spcBef>
                <a:spcPts val="600"/>
              </a:spcBef>
              <a:buClr>
                <a:srgbClr val="D3EBD5"/>
              </a:buClr>
              <a:buSzPts val="2400"/>
              <a:buFont typeface="Titillium Web Light"/>
              <a:buNone/>
            </a:pPr>
            <a:r>
              <a:rPr lang="en-US" sz="2000" smtClean="0">
                <a:solidFill>
                  <a:srgbClr val="003B55"/>
                </a:solidFill>
                <a:latin typeface="Century Gothic" pitchFamily="34" charset="0"/>
                <a:ea typeface="Titillium Web Light"/>
                <a:cs typeface="Titillium Web Light"/>
                <a:sym typeface="Titillium Web Light"/>
              </a:rPr>
              <a:t>Partner at Rokas Law Firm </a:t>
            </a:r>
            <a:endParaRPr lang="el-GR" sz="2000" smtClean="0">
              <a:solidFill>
                <a:srgbClr val="003B55"/>
              </a:solidFill>
              <a:latin typeface="Century Gothic" pitchFamily="34" charset="0"/>
              <a:ea typeface="Titillium Web Light"/>
              <a:cs typeface="Titillium Web Light"/>
              <a:sym typeface="Titillium Web Light"/>
            </a:endParaRPr>
          </a:p>
          <a:p>
            <a:pPr marL="0" indent="0" eaLnBrk="1" hangingPunct="1">
              <a:spcBef>
                <a:spcPts val="600"/>
              </a:spcBef>
              <a:buClr>
                <a:srgbClr val="D3EBD5"/>
              </a:buClr>
              <a:buSzPts val="2400"/>
              <a:buFont typeface="Titillium Web Light"/>
              <a:buNone/>
            </a:pPr>
            <a:r>
              <a:rPr lang="en-US" sz="2000" smtClean="0">
                <a:solidFill>
                  <a:srgbClr val="003B55"/>
                </a:solidFill>
                <a:latin typeface="Century Gothic" pitchFamily="34" charset="0"/>
                <a:ea typeface="Titillium Web Light"/>
                <a:cs typeface="Titillium Web Light"/>
                <a:sym typeface="Titillium Web Light"/>
                <a:hlinkClick r:id="rId3"/>
              </a:rPr>
              <a:t>a.christofilou@rokas.com</a:t>
            </a:r>
            <a:r>
              <a:rPr lang="el-GR" sz="2000" smtClean="0">
                <a:solidFill>
                  <a:srgbClr val="003B55"/>
                </a:solidFill>
                <a:latin typeface="Century Gothic" pitchFamily="34" charset="0"/>
                <a:ea typeface="Titillium Web Light"/>
                <a:cs typeface="Titillium Web Light"/>
                <a:sym typeface="Titillium Web Light"/>
              </a:rPr>
              <a:t> </a:t>
            </a:r>
            <a:endParaRPr lang="en-US" sz="2000" smtClean="0">
              <a:solidFill>
                <a:srgbClr val="003B55"/>
              </a:solidFill>
              <a:latin typeface="Century Gothic" pitchFamily="34" charset="0"/>
              <a:ea typeface="Titillium Web Light"/>
              <a:cs typeface="Titillium Web Light"/>
              <a:sym typeface="Titillium Web Light"/>
            </a:endParaRPr>
          </a:p>
          <a:p>
            <a:pPr marL="0" indent="0" eaLnBrk="1" hangingPunct="1">
              <a:spcBef>
                <a:spcPts val="600"/>
              </a:spcBef>
              <a:buClr>
                <a:srgbClr val="D3EBD5"/>
              </a:buClr>
              <a:buSzPts val="2400"/>
              <a:buFont typeface="Titillium Web Light"/>
              <a:buNone/>
            </a:pPr>
            <a:endParaRPr lang="el-GR" sz="2000" smtClean="0">
              <a:solidFill>
                <a:srgbClr val="003B55"/>
              </a:solidFill>
              <a:latin typeface="Century Gothic" pitchFamily="34" charset="0"/>
              <a:ea typeface="Titillium Web Light"/>
              <a:cs typeface="Arial" charset="0"/>
              <a:sym typeface="Titillium Web Light"/>
            </a:endParaRPr>
          </a:p>
        </p:txBody>
      </p:sp>
      <p:sp>
        <p:nvSpPr>
          <p:cNvPr id="30723" name="Shape 4040"/>
          <p:cNvSpPr txBox="1">
            <a:spLocks/>
          </p:cNvSpPr>
          <p:nvPr/>
        </p:nvSpPr>
        <p:spPr bwMode="auto">
          <a:xfrm>
            <a:off x="1905000" y="1733550"/>
            <a:ext cx="48641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spcBef>
                <a:spcPts val="600"/>
              </a:spcBef>
              <a:buClr>
                <a:srgbClr val="D3EBD5"/>
              </a:buClr>
              <a:buSzPts val="2400"/>
              <a:buFont typeface="Titillium Web Light"/>
              <a:buNone/>
            </a:pPr>
            <a:endParaRPr lang="el-GR" sz="2000">
              <a:latin typeface="Century Gothic" pitchFamily="34" charset="0"/>
              <a:ea typeface="Titillium Web Light"/>
              <a:cs typeface="Titillium Web Light"/>
              <a:sym typeface="Titillium Web Light"/>
            </a:endParaRPr>
          </a:p>
        </p:txBody>
      </p:sp>
      <p:pic>
        <p:nvPicPr>
          <p:cNvPr id="30724" name="Picture 8" descr="AChristofilou phot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257550"/>
            <a:ext cx="11557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Shape 4040"/>
          <p:cNvSpPr txBox="1">
            <a:spLocks/>
          </p:cNvSpPr>
          <p:nvPr/>
        </p:nvSpPr>
        <p:spPr bwMode="auto">
          <a:xfrm>
            <a:off x="1905000" y="1733550"/>
            <a:ext cx="48641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spcBef>
                <a:spcPts val="600"/>
              </a:spcBef>
              <a:buClr>
                <a:srgbClr val="D3EBD5"/>
              </a:buClr>
              <a:buSzPts val="2400"/>
              <a:buFont typeface="Titillium Web Light"/>
              <a:buNone/>
            </a:pPr>
            <a:endParaRPr lang="el-GR" sz="2000">
              <a:latin typeface="Century Gothic" pitchFamily="34" charset="0"/>
              <a:ea typeface="Titillium Web Light"/>
              <a:cs typeface="Titillium Web Light"/>
              <a:sym typeface="Titillium Web Ligh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3"/>
          <p:cNvSpPr txBox="1">
            <a:spLocks/>
          </p:cNvSpPr>
          <p:nvPr/>
        </p:nvSpPr>
        <p:spPr bwMode="auto">
          <a:xfrm>
            <a:off x="228600" y="1200150"/>
            <a:ext cx="830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914400" lvl="1" indent="-381000" eaLnBrk="0" hangingPunct="0">
              <a:lnSpc>
                <a:spcPct val="80000"/>
              </a:lnSpc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200">
              <a:latin typeface="Century Gothic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191000" y="1276350"/>
            <a:ext cx="76200" cy="2819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044156" y="956111"/>
            <a:ext cx="354012" cy="352956"/>
            <a:chOff x="5918994" y="3280833"/>
            <a:chExt cx="354012" cy="352956"/>
          </a:xfrm>
          <a:solidFill>
            <a:srgbClr val="425366"/>
          </a:solidFill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010488" y="3371623"/>
              <a:ext cx="171376" cy="171727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 noEditPoints="1"/>
            </p:cNvSpPr>
            <p:nvPr/>
          </p:nvSpPr>
          <p:spPr bwMode="auto">
            <a:xfrm>
              <a:off x="5918994" y="3280833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43425" y="1123950"/>
            <a:ext cx="170497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4995863" y="74295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b="1">
                <a:latin typeface="Century Gothic" pitchFamily="34" charset="0"/>
              </a:rPr>
              <a:t>2018</a:t>
            </a:r>
            <a:endParaRPr lang="en-US" b="1">
              <a:latin typeface="Century Gothic" pitchFamily="34" charset="0"/>
            </a:endParaRPr>
          </a:p>
        </p:txBody>
      </p:sp>
      <p:sp>
        <p:nvSpPr>
          <p:cNvPr id="9222" name="TextBox 15"/>
          <p:cNvSpPr txBox="1">
            <a:spLocks noChangeArrowheads="1"/>
          </p:cNvSpPr>
          <p:nvPr/>
        </p:nvSpPr>
        <p:spPr bwMode="auto">
          <a:xfrm>
            <a:off x="4495800" y="1276350"/>
            <a:ext cx="2449513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US" sz="1600">
                <a:latin typeface="Century Gothic" pitchFamily="34" charset="0"/>
              </a:rPr>
              <a:t>363 mio connected devices around the world.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2495550"/>
            <a:ext cx="170497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43425" y="4019550"/>
            <a:ext cx="170497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7"/>
          <p:cNvGrpSpPr/>
          <p:nvPr/>
        </p:nvGrpSpPr>
        <p:grpSpPr>
          <a:xfrm>
            <a:off x="4053681" y="2359461"/>
            <a:ext cx="354012" cy="352956"/>
            <a:chOff x="5918994" y="3280833"/>
            <a:chExt cx="354012" cy="352956"/>
          </a:xfrm>
          <a:solidFill>
            <a:srgbClr val="425366"/>
          </a:solidFill>
        </p:grpSpPr>
        <p:sp>
          <p:nvSpPr>
            <p:cNvPr id="4" name="Oval 8"/>
            <p:cNvSpPr>
              <a:spLocks noChangeArrowheads="1"/>
            </p:cNvSpPr>
            <p:nvPr/>
          </p:nvSpPr>
          <p:spPr bwMode="auto">
            <a:xfrm>
              <a:off x="6010488" y="3371623"/>
              <a:ext cx="171376" cy="171727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5" name="Freeform 15"/>
            <p:cNvSpPr>
              <a:spLocks noEditPoints="1"/>
            </p:cNvSpPr>
            <p:nvPr/>
          </p:nvSpPr>
          <p:spPr bwMode="auto">
            <a:xfrm>
              <a:off x="5918994" y="3280833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9226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3000" b="1">
                <a:solidFill>
                  <a:srgbClr val="767676"/>
                </a:solidFill>
                <a:latin typeface="Century Gothic" pitchFamily="34" charset="0"/>
              </a:rPr>
              <a:t>IoT: numbers</a:t>
            </a:r>
            <a:endParaRPr lang="id-ID" sz="3000" b="1">
              <a:solidFill>
                <a:srgbClr val="767676"/>
              </a:solidFill>
              <a:latin typeface="Century Gothic" pitchFamily="34" charset="0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4053681" y="3892986"/>
            <a:ext cx="354012" cy="352956"/>
            <a:chOff x="5918994" y="3280833"/>
            <a:chExt cx="354012" cy="352956"/>
          </a:xfrm>
          <a:solidFill>
            <a:srgbClr val="425366"/>
          </a:solidFill>
        </p:grpSpPr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6010488" y="3371623"/>
              <a:ext cx="171376" cy="171727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5"/>
            <p:cNvSpPr>
              <a:spLocks noEditPoints="1"/>
            </p:cNvSpPr>
            <p:nvPr/>
          </p:nvSpPr>
          <p:spPr bwMode="auto">
            <a:xfrm>
              <a:off x="5918994" y="3280833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9228" name="TextBox 14"/>
          <p:cNvSpPr txBox="1">
            <a:spLocks noChangeArrowheads="1"/>
          </p:cNvSpPr>
          <p:nvPr/>
        </p:nvSpPr>
        <p:spPr bwMode="auto">
          <a:xfrm>
            <a:off x="2743200" y="203835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b="1">
                <a:latin typeface="Century Gothic" pitchFamily="34" charset="0"/>
              </a:rPr>
              <a:t>2020</a:t>
            </a:r>
            <a:endParaRPr lang="en-US" b="1">
              <a:latin typeface="Century Gothic" pitchFamily="34" charset="0"/>
            </a:endParaRPr>
          </a:p>
        </p:txBody>
      </p:sp>
      <p:sp>
        <p:nvSpPr>
          <p:cNvPr id="9229" name="TextBox 15"/>
          <p:cNvSpPr txBox="1">
            <a:spLocks noChangeArrowheads="1"/>
          </p:cNvSpPr>
          <p:nvPr/>
        </p:nvSpPr>
        <p:spPr bwMode="auto">
          <a:xfrm>
            <a:off x="381000" y="2647950"/>
            <a:ext cx="3592513" cy="197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US" sz="1600">
                <a:latin typeface="Century Gothic" pitchFamily="34" charset="0"/>
              </a:rPr>
              <a:t>estimated market value USD 1.29 trillion [International Data Corporation]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1600">
                <a:latin typeface="Century Gothic" pitchFamily="34" charset="0"/>
              </a:rPr>
              <a:t>Size of market: USD 3.7 billion [McKinsey] resulting to a potential impact of USD 11.1 trillion a year in economic value by 2025</a:t>
            </a:r>
          </a:p>
        </p:txBody>
      </p:sp>
      <p:sp>
        <p:nvSpPr>
          <p:cNvPr id="9230" name="TextBox 15"/>
          <p:cNvSpPr txBox="1">
            <a:spLocks noChangeArrowheads="1"/>
          </p:cNvSpPr>
          <p:nvPr/>
        </p:nvSpPr>
        <p:spPr bwMode="auto">
          <a:xfrm>
            <a:off x="6400800" y="3257550"/>
            <a:ext cx="2449513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US" sz="1600">
                <a:latin typeface="Century Gothic" pitchFamily="34" charset="0"/>
              </a:rPr>
              <a:t>Value of virtual reality industry -&gt; USD 150 billion with more than 300 million users  [Bank of America]</a:t>
            </a:r>
          </a:p>
        </p:txBody>
      </p:sp>
      <p:sp>
        <p:nvSpPr>
          <p:cNvPr id="9231" name="TextBox 14"/>
          <p:cNvSpPr txBox="1">
            <a:spLocks noChangeArrowheads="1"/>
          </p:cNvSpPr>
          <p:nvPr/>
        </p:nvSpPr>
        <p:spPr bwMode="auto">
          <a:xfrm>
            <a:off x="5105400" y="356235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b="1">
                <a:latin typeface="Century Gothic" pitchFamily="34" charset="0"/>
              </a:rPr>
              <a:t>2022</a:t>
            </a:r>
            <a:endParaRPr lang="en-US" b="1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3"/>
          <p:cNvSpPr txBox="1">
            <a:spLocks/>
          </p:cNvSpPr>
          <p:nvPr/>
        </p:nvSpPr>
        <p:spPr bwMode="auto">
          <a:xfrm>
            <a:off x="228600" y="1200150"/>
            <a:ext cx="8305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914400" lvl="1" indent="-381000" eaLnBrk="0" hangingPunct="0">
              <a:lnSpc>
                <a:spcPct val="80000"/>
              </a:lnSpc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200">
              <a:latin typeface="Century Gothic" pitchFamily="34" charset="0"/>
            </a:endParaRPr>
          </a:p>
        </p:txBody>
      </p:sp>
      <p:sp>
        <p:nvSpPr>
          <p:cNvPr id="11266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3000" b="1">
                <a:solidFill>
                  <a:srgbClr val="767676"/>
                </a:solidFill>
                <a:latin typeface="Century Gothic" pitchFamily="34" charset="0"/>
              </a:rPr>
              <a:t>IoT key features and components</a:t>
            </a:r>
            <a:endParaRPr lang="id-ID" sz="30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11267" name="TextBox 46"/>
          <p:cNvSpPr txBox="1">
            <a:spLocks noChangeArrowheads="1"/>
          </p:cNvSpPr>
          <p:nvPr/>
        </p:nvSpPr>
        <p:spPr bwMode="auto">
          <a:xfrm>
            <a:off x="6096000" y="1854200"/>
            <a:ext cx="2743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entury Gothic" pitchFamily="34" charset="0"/>
              </a:rPr>
              <a:t>between sensors and objects to produce more intelligent sets of services</a:t>
            </a:r>
          </a:p>
        </p:txBody>
      </p:sp>
      <p:sp>
        <p:nvSpPr>
          <p:cNvPr id="11268" name="TextBox 47"/>
          <p:cNvSpPr txBox="1">
            <a:spLocks noChangeArrowheads="1"/>
          </p:cNvSpPr>
          <p:nvPr/>
        </p:nvSpPr>
        <p:spPr bwMode="auto">
          <a:xfrm>
            <a:off x="4090988" y="1439863"/>
            <a:ext cx="1239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425366"/>
                </a:solidFill>
                <a:latin typeface="Century Gothic" pitchFamily="34" charset="0"/>
              </a:rPr>
              <a:t>Software</a:t>
            </a:r>
          </a:p>
        </p:txBody>
      </p:sp>
      <p:sp>
        <p:nvSpPr>
          <p:cNvPr id="11269" name="TextBox 49"/>
          <p:cNvSpPr txBox="1">
            <a:spLocks noChangeArrowheads="1"/>
          </p:cNvSpPr>
          <p:nvPr/>
        </p:nvSpPr>
        <p:spPr bwMode="auto">
          <a:xfrm>
            <a:off x="6459538" y="1428750"/>
            <a:ext cx="22431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425366"/>
                </a:solidFill>
                <a:latin typeface="Century Gothic" pitchFamily="34" charset="0"/>
              </a:rPr>
              <a:t>Interconnectivity</a:t>
            </a:r>
          </a:p>
        </p:txBody>
      </p:sp>
      <p:grpSp>
        <p:nvGrpSpPr>
          <p:cNvPr id="82" name="Group 115"/>
          <p:cNvGrpSpPr/>
          <p:nvPr/>
        </p:nvGrpSpPr>
        <p:grpSpPr>
          <a:xfrm>
            <a:off x="4424914" y="975848"/>
            <a:ext cx="523459" cy="467093"/>
            <a:chOff x="2951142" y="2589225"/>
            <a:chExt cx="468313" cy="392113"/>
          </a:xfrm>
          <a:solidFill>
            <a:schemeClr val="tx2"/>
          </a:solidFill>
        </p:grpSpPr>
        <p:sp>
          <p:nvSpPr>
            <p:cNvPr id="83" name="Freeform 13"/>
            <p:cNvSpPr>
              <a:spLocks noEditPoints="1"/>
            </p:cNvSpPr>
            <p:nvPr/>
          </p:nvSpPr>
          <p:spPr bwMode="auto">
            <a:xfrm>
              <a:off x="2951142" y="2646375"/>
              <a:ext cx="284163" cy="284163"/>
            </a:xfrm>
            <a:custGeom>
              <a:avLst/>
              <a:gdLst/>
              <a:ahLst/>
              <a:cxnLst>
                <a:cxn ang="0">
                  <a:pos x="208" y="331"/>
                </a:cxn>
                <a:cxn ang="0">
                  <a:pos x="239" y="322"/>
                </a:cxn>
                <a:cxn ang="0">
                  <a:pos x="286" y="326"/>
                </a:cxn>
                <a:cxn ang="0">
                  <a:pos x="307" y="267"/>
                </a:cxn>
                <a:cxn ang="0">
                  <a:pos x="328" y="223"/>
                </a:cxn>
                <a:cxn ang="0">
                  <a:pos x="359" y="150"/>
                </a:cxn>
                <a:cxn ang="0">
                  <a:pos x="328" y="136"/>
                </a:cxn>
                <a:cxn ang="0">
                  <a:pos x="307" y="91"/>
                </a:cxn>
                <a:cxn ang="0">
                  <a:pos x="267" y="51"/>
                </a:cxn>
                <a:cxn ang="0">
                  <a:pos x="239" y="37"/>
                </a:cxn>
                <a:cxn ang="0">
                  <a:pos x="208" y="0"/>
                </a:cxn>
                <a:cxn ang="0">
                  <a:pos x="179" y="65"/>
                </a:cxn>
                <a:cxn ang="0">
                  <a:pos x="213" y="70"/>
                </a:cxn>
                <a:cxn ang="0">
                  <a:pos x="244" y="85"/>
                </a:cxn>
                <a:cxn ang="0">
                  <a:pos x="267" y="106"/>
                </a:cxn>
                <a:cxn ang="0">
                  <a:pos x="284" y="134"/>
                </a:cxn>
                <a:cxn ang="0">
                  <a:pos x="293" y="168"/>
                </a:cxn>
                <a:cxn ang="0">
                  <a:pos x="293" y="191"/>
                </a:cxn>
                <a:cxn ang="0">
                  <a:pos x="284" y="223"/>
                </a:cxn>
                <a:cxn ang="0">
                  <a:pos x="267" y="252"/>
                </a:cxn>
                <a:cxn ang="0">
                  <a:pos x="244" y="274"/>
                </a:cxn>
                <a:cxn ang="0">
                  <a:pos x="213" y="289"/>
                </a:cxn>
                <a:cxn ang="0">
                  <a:pos x="179" y="294"/>
                </a:cxn>
                <a:cxn ang="0">
                  <a:pos x="32" y="286"/>
                </a:cxn>
                <a:cxn ang="0">
                  <a:pos x="92" y="307"/>
                </a:cxn>
                <a:cxn ang="0">
                  <a:pos x="135" y="327"/>
                </a:cxn>
                <a:cxn ang="0">
                  <a:pos x="179" y="358"/>
                </a:cxn>
                <a:cxn ang="0">
                  <a:pos x="179" y="294"/>
                </a:cxn>
                <a:cxn ang="0">
                  <a:pos x="145" y="289"/>
                </a:cxn>
                <a:cxn ang="0">
                  <a:pos x="115" y="274"/>
                </a:cxn>
                <a:cxn ang="0">
                  <a:pos x="92" y="252"/>
                </a:cxn>
                <a:cxn ang="0">
                  <a:pos x="74" y="223"/>
                </a:cxn>
                <a:cxn ang="0">
                  <a:pos x="66" y="191"/>
                </a:cxn>
                <a:cxn ang="0">
                  <a:pos x="66" y="168"/>
                </a:cxn>
                <a:cxn ang="0">
                  <a:pos x="74" y="134"/>
                </a:cxn>
                <a:cxn ang="0">
                  <a:pos x="92" y="106"/>
                </a:cxn>
                <a:cxn ang="0">
                  <a:pos x="115" y="85"/>
                </a:cxn>
                <a:cxn ang="0">
                  <a:pos x="145" y="70"/>
                </a:cxn>
                <a:cxn ang="0">
                  <a:pos x="179" y="65"/>
                </a:cxn>
                <a:cxn ang="0">
                  <a:pos x="179" y="0"/>
                </a:cxn>
                <a:cxn ang="0">
                  <a:pos x="151" y="27"/>
                </a:cxn>
                <a:cxn ang="0">
                  <a:pos x="105" y="43"/>
                </a:cxn>
                <a:cxn ang="0">
                  <a:pos x="32" y="72"/>
                </a:cxn>
                <a:cxn ang="0">
                  <a:pos x="43" y="105"/>
                </a:cxn>
                <a:cxn ang="0">
                  <a:pos x="27" y="150"/>
                </a:cxn>
                <a:cxn ang="0">
                  <a:pos x="27" y="207"/>
                </a:cxn>
                <a:cxn ang="0">
                  <a:pos x="36" y="238"/>
                </a:cxn>
                <a:cxn ang="0">
                  <a:pos x="52" y="267"/>
                </a:cxn>
              </a:cxnLst>
              <a:rect l="0" t="0" r="r" b="b"/>
              <a:pathLst>
                <a:path w="359" h="358">
                  <a:moveTo>
                    <a:pt x="179" y="358"/>
                  </a:moveTo>
                  <a:lnTo>
                    <a:pt x="208" y="358"/>
                  </a:lnTo>
                  <a:lnTo>
                    <a:pt x="208" y="331"/>
                  </a:lnTo>
                  <a:lnTo>
                    <a:pt x="208" y="331"/>
                  </a:lnTo>
                  <a:lnTo>
                    <a:pt x="224" y="327"/>
                  </a:lnTo>
                  <a:lnTo>
                    <a:pt x="239" y="322"/>
                  </a:lnTo>
                  <a:lnTo>
                    <a:pt x="254" y="315"/>
                  </a:lnTo>
                  <a:lnTo>
                    <a:pt x="267" y="307"/>
                  </a:lnTo>
                  <a:lnTo>
                    <a:pt x="286" y="326"/>
                  </a:lnTo>
                  <a:lnTo>
                    <a:pt x="326" y="286"/>
                  </a:lnTo>
                  <a:lnTo>
                    <a:pt x="307" y="267"/>
                  </a:lnTo>
                  <a:lnTo>
                    <a:pt x="307" y="267"/>
                  </a:lnTo>
                  <a:lnTo>
                    <a:pt x="315" y="253"/>
                  </a:lnTo>
                  <a:lnTo>
                    <a:pt x="323" y="238"/>
                  </a:lnTo>
                  <a:lnTo>
                    <a:pt x="328" y="223"/>
                  </a:lnTo>
                  <a:lnTo>
                    <a:pt x="331" y="207"/>
                  </a:lnTo>
                  <a:lnTo>
                    <a:pt x="359" y="207"/>
                  </a:lnTo>
                  <a:lnTo>
                    <a:pt x="359" y="150"/>
                  </a:lnTo>
                  <a:lnTo>
                    <a:pt x="331" y="150"/>
                  </a:lnTo>
                  <a:lnTo>
                    <a:pt x="331" y="150"/>
                  </a:lnTo>
                  <a:lnTo>
                    <a:pt x="328" y="136"/>
                  </a:lnTo>
                  <a:lnTo>
                    <a:pt x="323" y="119"/>
                  </a:lnTo>
                  <a:lnTo>
                    <a:pt x="315" y="105"/>
                  </a:lnTo>
                  <a:lnTo>
                    <a:pt x="307" y="91"/>
                  </a:lnTo>
                  <a:lnTo>
                    <a:pt x="326" y="72"/>
                  </a:lnTo>
                  <a:lnTo>
                    <a:pt x="286" y="33"/>
                  </a:lnTo>
                  <a:lnTo>
                    <a:pt x="267" y="51"/>
                  </a:lnTo>
                  <a:lnTo>
                    <a:pt x="267" y="51"/>
                  </a:lnTo>
                  <a:lnTo>
                    <a:pt x="254" y="43"/>
                  </a:lnTo>
                  <a:lnTo>
                    <a:pt x="239" y="37"/>
                  </a:lnTo>
                  <a:lnTo>
                    <a:pt x="224" y="30"/>
                  </a:lnTo>
                  <a:lnTo>
                    <a:pt x="208" y="27"/>
                  </a:lnTo>
                  <a:lnTo>
                    <a:pt x="208" y="0"/>
                  </a:lnTo>
                  <a:lnTo>
                    <a:pt x="179" y="0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90" y="65"/>
                  </a:lnTo>
                  <a:lnTo>
                    <a:pt x="203" y="68"/>
                  </a:lnTo>
                  <a:lnTo>
                    <a:pt x="213" y="70"/>
                  </a:lnTo>
                  <a:lnTo>
                    <a:pt x="224" y="74"/>
                  </a:lnTo>
                  <a:lnTo>
                    <a:pt x="234" y="79"/>
                  </a:lnTo>
                  <a:lnTo>
                    <a:pt x="244" y="85"/>
                  </a:lnTo>
                  <a:lnTo>
                    <a:pt x="252" y="91"/>
                  </a:lnTo>
                  <a:lnTo>
                    <a:pt x="260" y="98"/>
                  </a:lnTo>
                  <a:lnTo>
                    <a:pt x="267" y="106"/>
                  </a:lnTo>
                  <a:lnTo>
                    <a:pt x="275" y="116"/>
                  </a:lnTo>
                  <a:lnTo>
                    <a:pt x="279" y="124"/>
                  </a:lnTo>
                  <a:lnTo>
                    <a:pt x="284" y="134"/>
                  </a:lnTo>
                  <a:lnTo>
                    <a:pt x="288" y="145"/>
                  </a:lnTo>
                  <a:lnTo>
                    <a:pt x="292" y="157"/>
                  </a:lnTo>
                  <a:lnTo>
                    <a:pt x="293" y="168"/>
                  </a:lnTo>
                  <a:lnTo>
                    <a:pt x="293" y="179"/>
                  </a:lnTo>
                  <a:lnTo>
                    <a:pt x="293" y="179"/>
                  </a:lnTo>
                  <a:lnTo>
                    <a:pt x="293" y="191"/>
                  </a:lnTo>
                  <a:lnTo>
                    <a:pt x="292" y="202"/>
                  </a:lnTo>
                  <a:lnTo>
                    <a:pt x="288" y="213"/>
                  </a:lnTo>
                  <a:lnTo>
                    <a:pt x="284" y="223"/>
                  </a:lnTo>
                  <a:lnTo>
                    <a:pt x="279" y="233"/>
                  </a:lnTo>
                  <a:lnTo>
                    <a:pt x="275" y="243"/>
                  </a:lnTo>
                  <a:lnTo>
                    <a:pt x="267" y="252"/>
                  </a:lnTo>
                  <a:lnTo>
                    <a:pt x="260" y="260"/>
                  </a:lnTo>
                  <a:lnTo>
                    <a:pt x="252" y="268"/>
                  </a:lnTo>
                  <a:lnTo>
                    <a:pt x="244" y="274"/>
                  </a:lnTo>
                  <a:lnTo>
                    <a:pt x="234" y="280"/>
                  </a:lnTo>
                  <a:lnTo>
                    <a:pt x="224" y="285"/>
                  </a:lnTo>
                  <a:lnTo>
                    <a:pt x="213" y="289"/>
                  </a:lnTo>
                  <a:lnTo>
                    <a:pt x="203" y="291"/>
                  </a:lnTo>
                  <a:lnTo>
                    <a:pt x="190" y="293"/>
                  </a:lnTo>
                  <a:lnTo>
                    <a:pt x="179" y="294"/>
                  </a:lnTo>
                  <a:lnTo>
                    <a:pt x="179" y="358"/>
                  </a:lnTo>
                  <a:close/>
                  <a:moveTo>
                    <a:pt x="52" y="267"/>
                  </a:moveTo>
                  <a:lnTo>
                    <a:pt x="32" y="286"/>
                  </a:lnTo>
                  <a:lnTo>
                    <a:pt x="73" y="326"/>
                  </a:lnTo>
                  <a:lnTo>
                    <a:pt x="92" y="307"/>
                  </a:lnTo>
                  <a:lnTo>
                    <a:pt x="92" y="307"/>
                  </a:lnTo>
                  <a:lnTo>
                    <a:pt x="105" y="315"/>
                  </a:lnTo>
                  <a:lnTo>
                    <a:pt x="120" y="322"/>
                  </a:lnTo>
                  <a:lnTo>
                    <a:pt x="135" y="327"/>
                  </a:lnTo>
                  <a:lnTo>
                    <a:pt x="151" y="331"/>
                  </a:lnTo>
                  <a:lnTo>
                    <a:pt x="151" y="358"/>
                  </a:lnTo>
                  <a:lnTo>
                    <a:pt x="179" y="358"/>
                  </a:lnTo>
                  <a:lnTo>
                    <a:pt x="179" y="294"/>
                  </a:lnTo>
                  <a:lnTo>
                    <a:pt x="179" y="294"/>
                  </a:lnTo>
                  <a:lnTo>
                    <a:pt x="179" y="294"/>
                  </a:lnTo>
                  <a:lnTo>
                    <a:pt x="168" y="293"/>
                  </a:lnTo>
                  <a:lnTo>
                    <a:pt x="156" y="291"/>
                  </a:lnTo>
                  <a:lnTo>
                    <a:pt x="145" y="289"/>
                  </a:lnTo>
                  <a:lnTo>
                    <a:pt x="135" y="285"/>
                  </a:lnTo>
                  <a:lnTo>
                    <a:pt x="125" y="280"/>
                  </a:lnTo>
                  <a:lnTo>
                    <a:pt x="115" y="274"/>
                  </a:lnTo>
                  <a:lnTo>
                    <a:pt x="106" y="268"/>
                  </a:lnTo>
                  <a:lnTo>
                    <a:pt x="99" y="260"/>
                  </a:lnTo>
                  <a:lnTo>
                    <a:pt x="92" y="252"/>
                  </a:lnTo>
                  <a:lnTo>
                    <a:pt x="84" y="243"/>
                  </a:lnTo>
                  <a:lnTo>
                    <a:pt x="79" y="233"/>
                  </a:lnTo>
                  <a:lnTo>
                    <a:pt x="74" y="223"/>
                  </a:lnTo>
                  <a:lnTo>
                    <a:pt x="71" y="213"/>
                  </a:lnTo>
                  <a:lnTo>
                    <a:pt x="67" y="202"/>
                  </a:lnTo>
                  <a:lnTo>
                    <a:pt x="66" y="191"/>
                  </a:lnTo>
                  <a:lnTo>
                    <a:pt x="64" y="179"/>
                  </a:lnTo>
                  <a:lnTo>
                    <a:pt x="64" y="179"/>
                  </a:lnTo>
                  <a:lnTo>
                    <a:pt x="66" y="168"/>
                  </a:lnTo>
                  <a:lnTo>
                    <a:pt x="67" y="157"/>
                  </a:lnTo>
                  <a:lnTo>
                    <a:pt x="71" y="145"/>
                  </a:lnTo>
                  <a:lnTo>
                    <a:pt x="74" y="134"/>
                  </a:lnTo>
                  <a:lnTo>
                    <a:pt x="79" y="124"/>
                  </a:lnTo>
                  <a:lnTo>
                    <a:pt x="84" y="116"/>
                  </a:lnTo>
                  <a:lnTo>
                    <a:pt x="92" y="106"/>
                  </a:lnTo>
                  <a:lnTo>
                    <a:pt x="99" y="98"/>
                  </a:lnTo>
                  <a:lnTo>
                    <a:pt x="106" y="91"/>
                  </a:lnTo>
                  <a:lnTo>
                    <a:pt x="115" y="85"/>
                  </a:lnTo>
                  <a:lnTo>
                    <a:pt x="125" y="79"/>
                  </a:lnTo>
                  <a:lnTo>
                    <a:pt x="135" y="74"/>
                  </a:lnTo>
                  <a:lnTo>
                    <a:pt x="145" y="70"/>
                  </a:lnTo>
                  <a:lnTo>
                    <a:pt x="156" y="68"/>
                  </a:lnTo>
                  <a:lnTo>
                    <a:pt x="168" y="65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79" y="0"/>
                  </a:lnTo>
                  <a:lnTo>
                    <a:pt x="151" y="0"/>
                  </a:lnTo>
                  <a:lnTo>
                    <a:pt x="151" y="27"/>
                  </a:lnTo>
                  <a:lnTo>
                    <a:pt x="151" y="27"/>
                  </a:lnTo>
                  <a:lnTo>
                    <a:pt x="135" y="30"/>
                  </a:lnTo>
                  <a:lnTo>
                    <a:pt x="120" y="37"/>
                  </a:lnTo>
                  <a:lnTo>
                    <a:pt x="105" y="43"/>
                  </a:lnTo>
                  <a:lnTo>
                    <a:pt x="92" y="51"/>
                  </a:lnTo>
                  <a:lnTo>
                    <a:pt x="73" y="33"/>
                  </a:lnTo>
                  <a:lnTo>
                    <a:pt x="32" y="72"/>
                  </a:lnTo>
                  <a:lnTo>
                    <a:pt x="52" y="91"/>
                  </a:lnTo>
                  <a:lnTo>
                    <a:pt x="52" y="91"/>
                  </a:lnTo>
                  <a:lnTo>
                    <a:pt x="43" y="105"/>
                  </a:lnTo>
                  <a:lnTo>
                    <a:pt x="36" y="119"/>
                  </a:lnTo>
                  <a:lnTo>
                    <a:pt x="31" y="136"/>
                  </a:lnTo>
                  <a:lnTo>
                    <a:pt x="27" y="150"/>
                  </a:lnTo>
                  <a:lnTo>
                    <a:pt x="0" y="150"/>
                  </a:lnTo>
                  <a:lnTo>
                    <a:pt x="0" y="207"/>
                  </a:lnTo>
                  <a:lnTo>
                    <a:pt x="27" y="207"/>
                  </a:lnTo>
                  <a:lnTo>
                    <a:pt x="27" y="207"/>
                  </a:lnTo>
                  <a:lnTo>
                    <a:pt x="31" y="223"/>
                  </a:lnTo>
                  <a:lnTo>
                    <a:pt x="36" y="238"/>
                  </a:lnTo>
                  <a:lnTo>
                    <a:pt x="43" y="253"/>
                  </a:lnTo>
                  <a:lnTo>
                    <a:pt x="52" y="267"/>
                  </a:lnTo>
                  <a:lnTo>
                    <a:pt x="52" y="2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84" name="Freeform 14"/>
            <p:cNvSpPr>
              <a:spLocks noEditPoints="1"/>
            </p:cNvSpPr>
            <p:nvPr/>
          </p:nvSpPr>
          <p:spPr bwMode="auto">
            <a:xfrm>
              <a:off x="3233717" y="2798775"/>
              <a:ext cx="182563" cy="182563"/>
            </a:xfrm>
            <a:custGeom>
              <a:avLst/>
              <a:gdLst/>
              <a:ahLst/>
              <a:cxnLst>
                <a:cxn ang="0">
                  <a:pos x="131" y="20"/>
                </a:cxn>
                <a:cxn ang="0">
                  <a:pos x="152" y="6"/>
                </a:cxn>
                <a:cxn ang="0">
                  <a:pos x="183" y="21"/>
                </a:cxn>
                <a:cxn ang="0">
                  <a:pos x="179" y="42"/>
                </a:cxn>
                <a:cxn ang="0">
                  <a:pos x="198" y="64"/>
                </a:cxn>
                <a:cxn ang="0">
                  <a:pos x="219" y="64"/>
                </a:cxn>
                <a:cxn ang="0">
                  <a:pos x="230" y="97"/>
                </a:cxn>
                <a:cxn ang="0">
                  <a:pos x="213" y="109"/>
                </a:cxn>
                <a:cxn ang="0">
                  <a:pos x="210" y="137"/>
                </a:cxn>
                <a:cxn ang="0">
                  <a:pos x="225" y="152"/>
                </a:cxn>
                <a:cxn ang="0">
                  <a:pos x="210" y="183"/>
                </a:cxn>
                <a:cxn ang="0">
                  <a:pos x="189" y="179"/>
                </a:cxn>
                <a:cxn ang="0">
                  <a:pos x="167" y="198"/>
                </a:cxn>
                <a:cxn ang="0">
                  <a:pos x="167" y="220"/>
                </a:cxn>
                <a:cxn ang="0">
                  <a:pos x="135" y="230"/>
                </a:cxn>
                <a:cxn ang="0">
                  <a:pos x="123" y="213"/>
                </a:cxn>
                <a:cxn ang="0">
                  <a:pos x="115" y="163"/>
                </a:cxn>
                <a:cxn ang="0">
                  <a:pos x="136" y="158"/>
                </a:cxn>
                <a:cxn ang="0">
                  <a:pos x="153" y="144"/>
                </a:cxn>
                <a:cxn ang="0">
                  <a:pos x="161" y="131"/>
                </a:cxn>
                <a:cxn ang="0">
                  <a:pos x="161" y="103"/>
                </a:cxn>
                <a:cxn ang="0">
                  <a:pos x="147" y="80"/>
                </a:cxn>
                <a:cxn ang="0">
                  <a:pos x="130" y="71"/>
                </a:cxn>
                <a:cxn ang="0">
                  <a:pos x="115" y="19"/>
                </a:cxn>
                <a:cxn ang="0">
                  <a:pos x="11" y="167"/>
                </a:cxn>
                <a:cxn ang="0">
                  <a:pos x="1" y="135"/>
                </a:cxn>
                <a:cxn ang="0">
                  <a:pos x="19" y="123"/>
                </a:cxn>
                <a:cxn ang="0">
                  <a:pos x="20" y="94"/>
                </a:cxn>
                <a:cxn ang="0">
                  <a:pos x="5" y="79"/>
                </a:cxn>
                <a:cxn ang="0">
                  <a:pos x="21" y="48"/>
                </a:cxn>
                <a:cxn ang="0">
                  <a:pos x="42" y="52"/>
                </a:cxn>
                <a:cxn ang="0">
                  <a:pos x="63" y="34"/>
                </a:cxn>
                <a:cxn ang="0">
                  <a:pos x="63" y="12"/>
                </a:cxn>
                <a:cxn ang="0">
                  <a:pos x="97" y="1"/>
                </a:cxn>
                <a:cxn ang="0">
                  <a:pos x="109" y="19"/>
                </a:cxn>
                <a:cxn ang="0">
                  <a:pos x="115" y="68"/>
                </a:cxn>
                <a:cxn ang="0">
                  <a:pos x="94" y="73"/>
                </a:cxn>
                <a:cxn ang="0">
                  <a:pos x="78" y="88"/>
                </a:cxn>
                <a:cxn ang="0">
                  <a:pos x="71" y="100"/>
                </a:cxn>
                <a:cxn ang="0">
                  <a:pos x="71" y="129"/>
                </a:cxn>
                <a:cxn ang="0">
                  <a:pos x="84" y="151"/>
                </a:cxn>
                <a:cxn ang="0">
                  <a:pos x="100" y="161"/>
                </a:cxn>
                <a:cxn ang="0">
                  <a:pos x="115" y="213"/>
                </a:cxn>
                <a:cxn ang="0">
                  <a:pos x="84" y="208"/>
                </a:cxn>
                <a:cxn ang="0">
                  <a:pos x="68" y="221"/>
                </a:cxn>
                <a:cxn ang="0">
                  <a:pos x="40" y="203"/>
                </a:cxn>
                <a:cxn ang="0">
                  <a:pos x="45" y="183"/>
                </a:cxn>
                <a:cxn ang="0">
                  <a:pos x="29" y="160"/>
                </a:cxn>
              </a:cxnLst>
              <a:rect l="0" t="0" r="r" b="b"/>
              <a:pathLst>
                <a:path w="231" h="231">
                  <a:moveTo>
                    <a:pt x="115" y="19"/>
                  </a:moveTo>
                  <a:lnTo>
                    <a:pt x="115" y="19"/>
                  </a:lnTo>
                  <a:lnTo>
                    <a:pt x="131" y="20"/>
                  </a:lnTo>
                  <a:lnTo>
                    <a:pt x="146" y="24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9"/>
                  </a:lnTo>
                  <a:lnTo>
                    <a:pt x="179" y="42"/>
                  </a:lnTo>
                  <a:lnTo>
                    <a:pt x="179" y="42"/>
                  </a:lnTo>
                  <a:lnTo>
                    <a:pt x="187" y="48"/>
                  </a:lnTo>
                  <a:lnTo>
                    <a:pt x="193" y="56"/>
                  </a:lnTo>
                  <a:lnTo>
                    <a:pt x="198" y="64"/>
                  </a:lnTo>
                  <a:lnTo>
                    <a:pt x="203" y="72"/>
                  </a:lnTo>
                  <a:lnTo>
                    <a:pt x="219" y="64"/>
                  </a:lnTo>
                  <a:lnTo>
                    <a:pt x="219" y="64"/>
                  </a:lnTo>
                  <a:lnTo>
                    <a:pt x="224" y="74"/>
                  </a:lnTo>
                  <a:lnTo>
                    <a:pt x="228" y="85"/>
                  </a:lnTo>
                  <a:lnTo>
                    <a:pt x="230" y="97"/>
                  </a:lnTo>
                  <a:lnTo>
                    <a:pt x="231" y="108"/>
                  </a:lnTo>
                  <a:lnTo>
                    <a:pt x="213" y="109"/>
                  </a:lnTo>
                  <a:lnTo>
                    <a:pt x="213" y="109"/>
                  </a:lnTo>
                  <a:lnTo>
                    <a:pt x="213" y="119"/>
                  </a:lnTo>
                  <a:lnTo>
                    <a:pt x="213" y="127"/>
                  </a:lnTo>
                  <a:lnTo>
                    <a:pt x="210" y="137"/>
                  </a:lnTo>
                  <a:lnTo>
                    <a:pt x="208" y="147"/>
                  </a:lnTo>
                  <a:lnTo>
                    <a:pt x="225" y="152"/>
                  </a:lnTo>
                  <a:lnTo>
                    <a:pt x="225" y="152"/>
                  </a:lnTo>
                  <a:lnTo>
                    <a:pt x="221" y="163"/>
                  </a:lnTo>
                  <a:lnTo>
                    <a:pt x="217" y="173"/>
                  </a:lnTo>
                  <a:lnTo>
                    <a:pt x="210" y="183"/>
                  </a:lnTo>
                  <a:lnTo>
                    <a:pt x="203" y="192"/>
                  </a:lnTo>
                  <a:lnTo>
                    <a:pt x="189" y="179"/>
                  </a:lnTo>
                  <a:lnTo>
                    <a:pt x="189" y="179"/>
                  </a:lnTo>
                  <a:lnTo>
                    <a:pt x="183" y="187"/>
                  </a:lnTo>
                  <a:lnTo>
                    <a:pt x="176" y="193"/>
                  </a:lnTo>
                  <a:lnTo>
                    <a:pt x="167" y="198"/>
                  </a:lnTo>
                  <a:lnTo>
                    <a:pt x="160" y="203"/>
                  </a:lnTo>
                  <a:lnTo>
                    <a:pt x="167" y="220"/>
                  </a:lnTo>
                  <a:lnTo>
                    <a:pt x="167" y="220"/>
                  </a:lnTo>
                  <a:lnTo>
                    <a:pt x="157" y="224"/>
                  </a:lnTo>
                  <a:lnTo>
                    <a:pt x="146" y="228"/>
                  </a:lnTo>
                  <a:lnTo>
                    <a:pt x="135" y="230"/>
                  </a:lnTo>
                  <a:lnTo>
                    <a:pt x="124" y="231"/>
                  </a:lnTo>
                  <a:lnTo>
                    <a:pt x="123" y="213"/>
                  </a:lnTo>
                  <a:lnTo>
                    <a:pt x="123" y="213"/>
                  </a:lnTo>
                  <a:lnTo>
                    <a:pt x="115" y="213"/>
                  </a:lnTo>
                  <a:lnTo>
                    <a:pt x="115" y="163"/>
                  </a:lnTo>
                  <a:lnTo>
                    <a:pt x="115" y="163"/>
                  </a:lnTo>
                  <a:lnTo>
                    <a:pt x="123" y="162"/>
                  </a:lnTo>
                  <a:lnTo>
                    <a:pt x="130" y="161"/>
                  </a:lnTo>
                  <a:lnTo>
                    <a:pt x="136" y="158"/>
                  </a:lnTo>
                  <a:lnTo>
                    <a:pt x="144" y="155"/>
                  </a:lnTo>
                  <a:lnTo>
                    <a:pt x="149" y="150"/>
                  </a:lnTo>
                  <a:lnTo>
                    <a:pt x="153" y="144"/>
                  </a:lnTo>
                  <a:lnTo>
                    <a:pt x="157" y="137"/>
                  </a:lnTo>
                  <a:lnTo>
                    <a:pt x="161" y="131"/>
                  </a:lnTo>
                  <a:lnTo>
                    <a:pt x="161" y="131"/>
                  </a:lnTo>
                  <a:lnTo>
                    <a:pt x="162" y="121"/>
                  </a:lnTo>
                  <a:lnTo>
                    <a:pt x="162" y="113"/>
                  </a:lnTo>
                  <a:lnTo>
                    <a:pt x="161" y="103"/>
                  </a:lnTo>
                  <a:lnTo>
                    <a:pt x="158" y="94"/>
                  </a:lnTo>
                  <a:lnTo>
                    <a:pt x="153" y="87"/>
                  </a:lnTo>
                  <a:lnTo>
                    <a:pt x="147" y="80"/>
                  </a:lnTo>
                  <a:lnTo>
                    <a:pt x="140" y="74"/>
                  </a:lnTo>
                  <a:lnTo>
                    <a:pt x="130" y="71"/>
                  </a:lnTo>
                  <a:lnTo>
                    <a:pt x="130" y="71"/>
                  </a:lnTo>
                  <a:lnTo>
                    <a:pt x="123" y="69"/>
                  </a:lnTo>
                  <a:lnTo>
                    <a:pt x="115" y="68"/>
                  </a:lnTo>
                  <a:lnTo>
                    <a:pt x="115" y="19"/>
                  </a:lnTo>
                  <a:close/>
                  <a:moveTo>
                    <a:pt x="29" y="160"/>
                  </a:moveTo>
                  <a:lnTo>
                    <a:pt x="11" y="167"/>
                  </a:lnTo>
                  <a:lnTo>
                    <a:pt x="11" y="167"/>
                  </a:lnTo>
                  <a:lnTo>
                    <a:pt x="8" y="157"/>
                  </a:lnTo>
                  <a:lnTo>
                    <a:pt x="4" y="146"/>
                  </a:lnTo>
                  <a:lnTo>
                    <a:pt x="1" y="135"/>
                  </a:lnTo>
                  <a:lnTo>
                    <a:pt x="0" y="124"/>
                  </a:lnTo>
                  <a:lnTo>
                    <a:pt x="19" y="123"/>
                  </a:lnTo>
                  <a:lnTo>
                    <a:pt x="19" y="123"/>
                  </a:lnTo>
                  <a:lnTo>
                    <a:pt x="17" y="114"/>
                  </a:lnTo>
                  <a:lnTo>
                    <a:pt x="19" y="104"/>
                  </a:lnTo>
                  <a:lnTo>
                    <a:pt x="20" y="94"/>
                  </a:lnTo>
                  <a:lnTo>
                    <a:pt x="24" y="85"/>
                  </a:lnTo>
                  <a:lnTo>
                    <a:pt x="5" y="79"/>
                  </a:lnTo>
                  <a:lnTo>
                    <a:pt x="5" y="79"/>
                  </a:lnTo>
                  <a:lnTo>
                    <a:pt x="10" y="68"/>
                  </a:lnTo>
                  <a:lnTo>
                    <a:pt x="15" y="58"/>
                  </a:lnTo>
                  <a:lnTo>
                    <a:pt x="21" y="48"/>
                  </a:lnTo>
                  <a:lnTo>
                    <a:pt x="29" y="40"/>
                  </a:lnTo>
                  <a:lnTo>
                    <a:pt x="42" y="52"/>
                  </a:lnTo>
                  <a:lnTo>
                    <a:pt x="42" y="52"/>
                  </a:lnTo>
                  <a:lnTo>
                    <a:pt x="48" y="45"/>
                  </a:lnTo>
                  <a:lnTo>
                    <a:pt x="56" y="38"/>
                  </a:lnTo>
                  <a:lnTo>
                    <a:pt x="63" y="34"/>
                  </a:lnTo>
                  <a:lnTo>
                    <a:pt x="72" y="29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74" y="8"/>
                  </a:lnTo>
                  <a:lnTo>
                    <a:pt x="85" y="4"/>
                  </a:lnTo>
                  <a:lnTo>
                    <a:pt x="97" y="1"/>
                  </a:lnTo>
                  <a:lnTo>
                    <a:pt x="108" y="0"/>
                  </a:lnTo>
                  <a:lnTo>
                    <a:pt x="109" y="19"/>
                  </a:lnTo>
                  <a:lnTo>
                    <a:pt x="109" y="19"/>
                  </a:lnTo>
                  <a:lnTo>
                    <a:pt x="115" y="19"/>
                  </a:lnTo>
                  <a:lnTo>
                    <a:pt x="115" y="68"/>
                  </a:lnTo>
                  <a:lnTo>
                    <a:pt x="115" y="68"/>
                  </a:lnTo>
                  <a:lnTo>
                    <a:pt x="108" y="69"/>
                  </a:lnTo>
                  <a:lnTo>
                    <a:pt x="102" y="71"/>
                  </a:lnTo>
                  <a:lnTo>
                    <a:pt x="94" y="73"/>
                  </a:lnTo>
                  <a:lnTo>
                    <a:pt x="88" y="77"/>
                  </a:lnTo>
                  <a:lnTo>
                    <a:pt x="83" y="82"/>
                  </a:lnTo>
                  <a:lnTo>
                    <a:pt x="78" y="88"/>
                  </a:lnTo>
                  <a:lnTo>
                    <a:pt x="74" y="94"/>
                  </a:lnTo>
                  <a:lnTo>
                    <a:pt x="71" y="100"/>
                  </a:lnTo>
                  <a:lnTo>
                    <a:pt x="71" y="100"/>
                  </a:lnTo>
                  <a:lnTo>
                    <a:pt x="68" y="110"/>
                  </a:lnTo>
                  <a:lnTo>
                    <a:pt x="68" y="120"/>
                  </a:lnTo>
                  <a:lnTo>
                    <a:pt x="71" y="129"/>
                  </a:lnTo>
                  <a:lnTo>
                    <a:pt x="73" y="137"/>
                  </a:lnTo>
                  <a:lnTo>
                    <a:pt x="78" y="145"/>
                  </a:lnTo>
                  <a:lnTo>
                    <a:pt x="84" y="151"/>
                  </a:lnTo>
                  <a:lnTo>
                    <a:pt x="92" y="157"/>
                  </a:lnTo>
                  <a:lnTo>
                    <a:pt x="100" y="161"/>
                  </a:lnTo>
                  <a:lnTo>
                    <a:pt x="100" y="161"/>
                  </a:lnTo>
                  <a:lnTo>
                    <a:pt x="108" y="162"/>
                  </a:lnTo>
                  <a:lnTo>
                    <a:pt x="115" y="163"/>
                  </a:lnTo>
                  <a:lnTo>
                    <a:pt x="115" y="213"/>
                  </a:lnTo>
                  <a:lnTo>
                    <a:pt x="115" y="213"/>
                  </a:lnTo>
                  <a:lnTo>
                    <a:pt x="100" y="212"/>
                  </a:lnTo>
                  <a:lnTo>
                    <a:pt x="84" y="208"/>
                  </a:lnTo>
                  <a:lnTo>
                    <a:pt x="79" y="226"/>
                  </a:lnTo>
                  <a:lnTo>
                    <a:pt x="79" y="226"/>
                  </a:lnTo>
                  <a:lnTo>
                    <a:pt x="68" y="221"/>
                  </a:lnTo>
                  <a:lnTo>
                    <a:pt x="58" y="216"/>
                  </a:lnTo>
                  <a:lnTo>
                    <a:pt x="48" y="210"/>
                  </a:lnTo>
                  <a:lnTo>
                    <a:pt x="40" y="203"/>
                  </a:lnTo>
                  <a:lnTo>
                    <a:pt x="52" y="189"/>
                  </a:lnTo>
                  <a:lnTo>
                    <a:pt x="52" y="189"/>
                  </a:lnTo>
                  <a:lnTo>
                    <a:pt x="45" y="183"/>
                  </a:lnTo>
                  <a:lnTo>
                    <a:pt x="38" y="176"/>
                  </a:lnTo>
                  <a:lnTo>
                    <a:pt x="34" y="168"/>
                  </a:lnTo>
                  <a:lnTo>
                    <a:pt x="29" y="160"/>
                  </a:lnTo>
                  <a:lnTo>
                    <a:pt x="29" y="1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85" name="Freeform 15"/>
            <p:cNvSpPr>
              <a:spLocks noEditPoints="1"/>
            </p:cNvSpPr>
            <p:nvPr/>
          </p:nvSpPr>
          <p:spPr bwMode="auto">
            <a:xfrm>
              <a:off x="3228955" y="2589225"/>
              <a:ext cx="190500" cy="190500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70" y="10"/>
                </a:cxn>
                <a:cxn ang="0">
                  <a:pos x="163" y="47"/>
                </a:cxn>
                <a:cxn ang="0">
                  <a:pos x="186" y="65"/>
                </a:cxn>
                <a:cxn ang="0">
                  <a:pos x="222" y="53"/>
                </a:cxn>
                <a:cxn ang="0">
                  <a:pos x="234" y="76"/>
                </a:cxn>
                <a:cxn ang="0">
                  <a:pos x="204" y="107"/>
                </a:cxn>
                <a:cxn ang="0">
                  <a:pos x="205" y="127"/>
                </a:cxn>
                <a:cxn ang="0">
                  <a:pos x="236" y="157"/>
                </a:cxn>
                <a:cxn ang="0">
                  <a:pos x="225" y="180"/>
                </a:cxn>
                <a:cxn ang="0">
                  <a:pos x="182" y="178"/>
                </a:cxn>
                <a:cxn ang="0">
                  <a:pos x="168" y="190"/>
                </a:cxn>
                <a:cxn ang="0">
                  <a:pos x="151" y="199"/>
                </a:cxn>
                <a:cxn ang="0">
                  <a:pos x="154" y="236"/>
                </a:cxn>
                <a:cxn ang="0">
                  <a:pos x="121" y="240"/>
                </a:cxn>
                <a:cxn ang="0">
                  <a:pos x="134" y="189"/>
                </a:cxn>
                <a:cxn ang="0">
                  <a:pos x="158" y="179"/>
                </a:cxn>
                <a:cxn ang="0">
                  <a:pos x="184" y="148"/>
                </a:cxn>
                <a:cxn ang="0">
                  <a:pos x="191" y="109"/>
                </a:cxn>
                <a:cxn ang="0">
                  <a:pos x="182" y="85"/>
                </a:cxn>
                <a:cxn ang="0">
                  <a:pos x="160" y="62"/>
                </a:cxn>
                <a:cxn ang="0">
                  <a:pos x="131" y="50"/>
                </a:cxn>
                <a:cxn ang="0">
                  <a:pos x="121" y="34"/>
                </a:cxn>
                <a:cxn ang="0">
                  <a:pos x="121" y="240"/>
                </a:cxn>
                <a:cxn ang="0">
                  <a:pos x="114" y="204"/>
                </a:cxn>
                <a:cxn ang="0">
                  <a:pos x="95" y="200"/>
                </a:cxn>
                <a:cxn ang="0">
                  <a:pos x="60" y="224"/>
                </a:cxn>
                <a:cxn ang="0">
                  <a:pos x="39" y="208"/>
                </a:cxn>
                <a:cxn ang="0">
                  <a:pos x="51" y="167"/>
                </a:cxn>
                <a:cxn ang="0">
                  <a:pos x="42" y="149"/>
                </a:cxn>
                <a:cxn ang="0">
                  <a:pos x="37" y="131"/>
                </a:cxn>
                <a:cxn ang="0">
                  <a:pos x="0" y="122"/>
                </a:cxn>
                <a:cxn ang="0">
                  <a:pos x="6" y="83"/>
                </a:cxn>
                <a:cxn ang="0">
                  <a:pos x="43" y="85"/>
                </a:cxn>
                <a:cxn ang="0">
                  <a:pos x="60" y="62"/>
                </a:cxn>
                <a:cxn ang="0">
                  <a:pos x="42" y="27"/>
                </a:cxn>
                <a:cxn ang="0">
                  <a:pos x="78" y="7"/>
                </a:cxn>
                <a:cxn ang="0">
                  <a:pos x="105" y="37"/>
                </a:cxn>
                <a:cxn ang="0">
                  <a:pos x="121" y="49"/>
                </a:cxn>
                <a:cxn ang="0">
                  <a:pos x="95" y="54"/>
                </a:cxn>
                <a:cxn ang="0">
                  <a:pos x="63" y="79"/>
                </a:cxn>
                <a:cxn ang="0">
                  <a:pos x="51" y="117"/>
                </a:cxn>
                <a:cxn ang="0">
                  <a:pos x="55" y="144"/>
                </a:cxn>
                <a:cxn ang="0">
                  <a:pos x="73" y="172"/>
                </a:cxn>
                <a:cxn ang="0">
                  <a:pos x="100" y="186"/>
                </a:cxn>
                <a:cxn ang="0">
                  <a:pos x="121" y="240"/>
                </a:cxn>
              </a:cxnLst>
              <a:rect l="0" t="0" r="r" b="b"/>
              <a:pathLst>
                <a:path w="240" h="240">
                  <a:moveTo>
                    <a:pt x="128" y="36"/>
                  </a:moveTo>
                  <a:lnTo>
                    <a:pt x="131" y="0"/>
                  </a:lnTo>
                  <a:lnTo>
                    <a:pt x="131" y="0"/>
                  </a:lnTo>
                  <a:lnTo>
                    <a:pt x="145" y="1"/>
                  </a:lnTo>
                  <a:lnTo>
                    <a:pt x="157" y="5"/>
                  </a:lnTo>
                  <a:lnTo>
                    <a:pt x="170" y="10"/>
                  </a:lnTo>
                  <a:lnTo>
                    <a:pt x="182" y="16"/>
                  </a:lnTo>
                  <a:lnTo>
                    <a:pt x="163" y="47"/>
                  </a:lnTo>
                  <a:lnTo>
                    <a:pt x="163" y="47"/>
                  </a:lnTo>
                  <a:lnTo>
                    <a:pt x="172" y="52"/>
                  </a:lnTo>
                  <a:lnTo>
                    <a:pt x="178" y="58"/>
                  </a:lnTo>
                  <a:lnTo>
                    <a:pt x="186" y="65"/>
                  </a:lnTo>
                  <a:lnTo>
                    <a:pt x="191" y="73"/>
                  </a:lnTo>
                  <a:lnTo>
                    <a:pt x="222" y="53"/>
                  </a:lnTo>
                  <a:lnTo>
                    <a:pt x="222" y="53"/>
                  </a:lnTo>
                  <a:lnTo>
                    <a:pt x="228" y="64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8" y="90"/>
                  </a:lnTo>
                  <a:lnTo>
                    <a:pt x="240" y="102"/>
                  </a:lnTo>
                  <a:lnTo>
                    <a:pt x="204" y="107"/>
                  </a:lnTo>
                  <a:lnTo>
                    <a:pt x="204" y="107"/>
                  </a:lnTo>
                  <a:lnTo>
                    <a:pt x="205" y="117"/>
                  </a:lnTo>
                  <a:lnTo>
                    <a:pt x="205" y="127"/>
                  </a:lnTo>
                  <a:lnTo>
                    <a:pt x="204" y="136"/>
                  </a:lnTo>
                  <a:lnTo>
                    <a:pt x="202" y="146"/>
                  </a:lnTo>
                  <a:lnTo>
                    <a:pt x="236" y="157"/>
                  </a:lnTo>
                  <a:lnTo>
                    <a:pt x="236" y="157"/>
                  </a:lnTo>
                  <a:lnTo>
                    <a:pt x="231" y="169"/>
                  </a:lnTo>
                  <a:lnTo>
                    <a:pt x="225" y="180"/>
                  </a:lnTo>
                  <a:lnTo>
                    <a:pt x="218" y="193"/>
                  </a:lnTo>
                  <a:lnTo>
                    <a:pt x="208" y="203"/>
                  </a:lnTo>
                  <a:lnTo>
                    <a:pt x="182" y="178"/>
                  </a:lnTo>
                  <a:lnTo>
                    <a:pt x="182" y="178"/>
                  </a:lnTo>
                  <a:lnTo>
                    <a:pt x="176" y="184"/>
                  </a:lnTo>
                  <a:lnTo>
                    <a:pt x="168" y="190"/>
                  </a:lnTo>
                  <a:lnTo>
                    <a:pt x="160" y="195"/>
                  </a:lnTo>
                  <a:lnTo>
                    <a:pt x="151" y="199"/>
                  </a:lnTo>
                  <a:lnTo>
                    <a:pt x="151" y="199"/>
                  </a:lnTo>
                  <a:lnTo>
                    <a:pt x="163" y="232"/>
                  </a:lnTo>
                  <a:lnTo>
                    <a:pt x="163" y="232"/>
                  </a:lnTo>
                  <a:lnTo>
                    <a:pt x="154" y="236"/>
                  </a:lnTo>
                  <a:lnTo>
                    <a:pt x="142" y="238"/>
                  </a:lnTo>
                  <a:lnTo>
                    <a:pt x="131" y="240"/>
                  </a:lnTo>
                  <a:lnTo>
                    <a:pt x="121" y="240"/>
                  </a:lnTo>
                  <a:lnTo>
                    <a:pt x="121" y="190"/>
                  </a:lnTo>
                  <a:lnTo>
                    <a:pt x="121" y="190"/>
                  </a:lnTo>
                  <a:lnTo>
                    <a:pt x="134" y="189"/>
                  </a:lnTo>
                  <a:lnTo>
                    <a:pt x="146" y="185"/>
                  </a:lnTo>
                  <a:lnTo>
                    <a:pt x="146" y="185"/>
                  </a:lnTo>
                  <a:lnTo>
                    <a:pt x="158" y="179"/>
                  </a:lnTo>
                  <a:lnTo>
                    <a:pt x="170" y="170"/>
                  </a:lnTo>
                  <a:lnTo>
                    <a:pt x="178" y="161"/>
                  </a:lnTo>
                  <a:lnTo>
                    <a:pt x="184" y="148"/>
                  </a:lnTo>
                  <a:lnTo>
                    <a:pt x="189" y="136"/>
                  </a:lnTo>
                  <a:lnTo>
                    <a:pt x="191" y="122"/>
                  </a:lnTo>
                  <a:lnTo>
                    <a:pt x="191" y="109"/>
                  </a:lnTo>
                  <a:lnTo>
                    <a:pt x="187" y="95"/>
                  </a:lnTo>
                  <a:lnTo>
                    <a:pt x="187" y="95"/>
                  </a:lnTo>
                  <a:lnTo>
                    <a:pt x="182" y="85"/>
                  </a:lnTo>
                  <a:lnTo>
                    <a:pt x="176" y="75"/>
                  </a:lnTo>
                  <a:lnTo>
                    <a:pt x="168" y="68"/>
                  </a:lnTo>
                  <a:lnTo>
                    <a:pt x="160" y="62"/>
                  </a:lnTo>
                  <a:lnTo>
                    <a:pt x="151" y="57"/>
                  </a:lnTo>
                  <a:lnTo>
                    <a:pt x="141" y="53"/>
                  </a:lnTo>
                  <a:lnTo>
                    <a:pt x="131" y="50"/>
                  </a:lnTo>
                  <a:lnTo>
                    <a:pt x="121" y="49"/>
                  </a:lnTo>
                  <a:lnTo>
                    <a:pt x="121" y="34"/>
                  </a:lnTo>
                  <a:lnTo>
                    <a:pt x="121" y="34"/>
                  </a:lnTo>
                  <a:lnTo>
                    <a:pt x="128" y="36"/>
                  </a:lnTo>
                  <a:lnTo>
                    <a:pt x="128" y="36"/>
                  </a:lnTo>
                  <a:close/>
                  <a:moveTo>
                    <a:pt x="121" y="240"/>
                  </a:moveTo>
                  <a:lnTo>
                    <a:pt x="121" y="240"/>
                  </a:lnTo>
                  <a:lnTo>
                    <a:pt x="110" y="240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04" y="203"/>
                  </a:lnTo>
                  <a:lnTo>
                    <a:pt x="95" y="200"/>
                  </a:lnTo>
                  <a:lnTo>
                    <a:pt x="87" y="196"/>
                  </a:lnTo>
                  <a:lnTo>
                    <a:pt x="78" y="193"/>
                  </a:lnTo>
                  <a:lnTo>
                    <a:pt x="60" y="224"/>
                  </a:lnTo>
                  <a:lnTo>
                    <a:pt x="60" y="224"/>
                  </a:lnTo>
                  <a:lnTo>
                    <a:pt x="48" y="216"/>
                  </a:lnTo>
                  <a:lnTo>
                    <a:pt x="39" y="208"/>
                  </a:lnTo>
                  <a:lnTo>
                    <a:pt x="29" y="198"/>
                  </a:lnTo>
                  <a:lnTo>
                    <a:pt x="20" y="186"/>
                  </a:lnTo>
                  <a:lnTo>
                    <a:pt x="51" y="167"/>
                  </a:lnTo>
                  <a:lnTo>
                    <a:pt x="51" y="167"/>
                  </a:lnTo>
                  <a:lnTo>
                    <a:pt x="46" y="158"/>
                  </a:lnTo>
                  <a:lnTo>
                    <a:pt x="42" y="149"/>
                  </a:lnTo>
                  <a:lnTo>
                    <a:pt x="42" y="149"/>
                  </a:lnTo>
                  <a:lnTo>
                    <a:pt x="39" y="141"/>
                  </a:lnTo>
                  <a:lnTo>
                    <a:pt x="37" y="131"/>
                  </a:lnTo>
                  <a:lnTo>
                    <a:pt x="1" y="137"/>
                  </a:lnTo>
                  <a:lnTo>
                    <a:pt x="1" y="137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3" y="96"/>
                  </a:lnTo>
                  <a:lnTo>
                    <a:pt x="6" y="83"/>
                  </a:lnTo>
                  <a:lnTo>
                    <a:pt x="40" y="94"/>
                  </a:lnTo>
                  <a:lnTo>
                    <a:pt x="40" y="94"/>
                  </a:lnTo>
                  <a:lnTo>
                    <a:pt x="43" y="85"/>
                  </a:lnTo>
                  <a:lnTo>
                    <a:pt x="48" y="76"/>
                  </a:lnTo>
                  <a:lnTo>
                    <a:pt x="53" y="69"/>
                  </a:lnTo>
                  <a:lnTo>
                    <a:pt x="60" y="62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42" y="27"/>
                  </a:lnTo>
                  <a:lnTo>
                    <a:pt x="53" y="20"/>
                  </a:lnTo>
                  <a:lnTo>
                    <a:pt x="64" y="12"/>
                  </a:lnTo>
                  <a:lnTo>
                    <a:pt x="78" y="7"/>
                  </a:lnTo>
                  <a:lnTo>
                    <a:pt x="90" y="41"/>
                  </a:lnTo>
                  <a:lnTo>
                    <a:pt x="90" y="41"/>
                  </a:lnTo>
                  <a:lnTo>
                    <a:pt x="105" y="37"/>
                  </a:lnTo>
                  <a:lnTo>
                    <a:pt x="121" y="34"/>
                  </a:lnTo>
                  <a:lnTo>
                    <a:pt x="121" y="49"/>
                  </a:lnTo>
                  <a:lnTo>
                    <a:pt x="121" y="49"/>
                  </a:lnTo>
                  <a:lnTo>
                    <a:pt x="108" y="50"/>
                  </a:lnTo>
                  <a:lnTo>
                    <a:pt x="95" y="54"/>
                  </a:lnTo>
                  <a:lnTo>
                    <a:pt x="95" y="54"/>
                  </a:lnTo>
                  <a:lnTo>
                    <a:pt x="83" y="60"/>
                  </a:lnTo>
                  <a:lnTo>
                    <a:pt x="72" y="69"/>
                  </a:lnTo>
                  <a:lnTo>
                    <a:pt x="63" y="79"/>
                  </a:lnTo>
                  <a:lnTo>
                    <a:pt x="57" y="91"/>
                  </a:lnTo>
                  <a:lnTo>
                    <a:pt x="52" y="104"/>
                  </a:lnTo>
                  <a:lnTo>
                    <a:pt x="51" y="117"/>
                  </a:lnTo>
                  <a:lnTo>
                    <a:pt x="51" y="131"/>
                  </a:lnTo>
                  <a:lnTo>
                    <a:pt x="55" y="144"/>
                  </a:lnTo>
                  <a:lnTo>
                    <a:pt x="55" y="144"/>
                  </a:lnTo>
                  <a:lnTo>
                    <a:pt x="60" y="154"/>
                  </a:lnTo>
                  <a:lnTo>
                    <a:pt x="66" y="163"/>
                  </a:lnTo>
                  <a:lnTo>
                    <a:pt x="73" y="172"/>
                  </a:lnTo>
                  <a:lnTo>
                    <a:pt x="82" y="178"/>
                  </a:lnTo>
                  <a:lnTo>
                    <a:pt x="90" y="183"/>
                  </a:lnTo>
                  <a:lnTo>
                    <a:pt x="100" y="186"/>
                  </a:lnTo>
                  <a:lnTo>
                    <a:pt x="110" y="189"/>
                  </a:lnTo>
                  <a:lnTo>
                    <a:pt x="121" y="190"/>
                  </a:lnTo>
                  <a:lnTo>
                    <a:pt x="121" y="2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1271" name="TextBox 46"/>
          <p:cNvSpPr txBox="1">
            <a:spLocks noChangeArrowheads="1"/>
          </p:cNvSpPr>
          <p:nvPr/>
        </p:nvSpPr>
        <p:spPr bwMode="auto">
          <a:xfrm>
            <a:off x="3657600" y="1885950"/>
            <a:ext cx="23479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entury Gothic" pitchFamily="34" charset="0"/>
              </a:rPr>
              <a:t>programmes the interplay between the sensors</a:t>
            </a:r>
          </a:p>
        </p:txBody>
      </p:sp>
      <p:sp>
        <p:nvSpPr>
          <p:cNvPr id="11272" name="TextBox 47"/>
          <p:cNvSpPr txBox="1">
            <a:spLocks noChangeArrowheads="1"/>
          </p:cNvSpPr>
          <p:nvPr/>
        </p:nvSpPr>
        <p:spPr bwMode="auto">
          <a:xfrm>
            <a:off x="931863" y="1428750"/>
            <a:ext cx="1095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425366"/>
                </a:solidFill>
                <a:latin typeface="Century Gothic" pitchFamily="34" charset="0"/>
              </a:rPr>
              <a:t>Sensors</a:t>
            </a:r>
          </a:p>
        </p:txBody>
      </p:sp>
      <p:sp>
        <p:nvSpPr>
          <p:cNvPr id="11273" name="TextBox 46"/>
          <p:cNvSpPr txBox="1">
            <a:spLocks noChangeArrowheads="1"/>
          </p:cNvSpPr>
          <p:nvPr/>
        </p:nvSpPr>
        <p:spPr bwMode="auto">
          <a:xfrm>
            <a:off x="623888" y="1843088"/>
            <a:ext cx="23479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entury Gothic" pitchFamily="34" charset="0"/>
              </a:rPr>
              <a:t>collect data from objects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1223945" y="1120320"/>
            <a:ext cx="440281" cy="340571"/>
            <a:chOff x="3727889" y="-113301"/>
            <a:chExt cx="548381" cy="424189"/>
          </a:xfrm>
          <a:solidFill>
            <a:schemeClr val="tx2"/>
          </a:solidFill>
        </p:grpSpPr>
        <p:sp>
          <p:nvSpPr>
            <p:cNvPr id="132" name="Oval 43"/>
            <p:cNvSpPr>
              <a:spLocks noChangeArrowheads="1"/>
            </p:cNvSpPr>
            <p:nvPr/>
          </p:nvSpPr>
          <p:spPr bwMode="auto">
            <a:xfrm>
              <a:off x="3954500" y="47987"/>
              <a:ext cx="96773" cy="97580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3" name="Freeform 44"/>
            <p:cNvSpPr>
              <a:spLocks/>
            </p:cNvSpPr>
            <p:nvPr/>
          </p:nvSpPr>
          <p:spPr bwMode="auto">
            <a:xfrm>
              <a:off x="4042402" y="-20560"/>
              <a:ext cx="98386" cy="238707"/>
            </a:xfrm>
            <a:custGeom>
              <a:avLst/>
              <a:gdLst>
                <a:gd name="T0" fmla="*/ 34 w 52"/>
                <a:gd name="T1" fmla="*/ 61 h 125"/>
                <a:gd name="T2" fmla="*/ 0 w 52"/>
                <a:gd name="T3" fmla="*/ 112 h 125"/>
                <a:gd name="T4" fmla="*/ 15 w 52"/>
                <a:gd name="T5" fmla="*/ 125 h 125"/>
                <a:gd name="T6" fmla="*/ 52 w 52"/>
                <a:gd name="T7" fmla="*/ 61 h 125"/>
                <a:gd name="T8" fmla="*/ 18 w 52"/>
                <a:gd name="T9" fmla="*/ 0 h 125"/>
                <a:gd name="T10" fmla="*/ 4 w 52"/>
                <a:gd name="T11" fmla="*/ 12 h 125"/>
                <a:gd name="T12" fmla="*/ 34 w 52"/>
                <a:gd name="T13" fmla="*/ 6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25">
                  <a:moveTo>
                    <a:pt x="34" y="61"/>
                  </a:moveTo>
                  <a:cubicBezTo>
                    <a:pt x="34" y="84"/>
                    <a:pt x="20" y="104"/>
                    <a:pt x="0" y="112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37" y="113"/>
                    <a:pt x="52" y="89"/>
                    <a:pt x="52" y="61"/>
                  </a:cubicBezTo>
                  <a:cubicBezTo>
                    <a:pt x="52" y="35"/>
                    <a:pt x="39" y="13"/>
                    <a:pt x="18" y="0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2" y="21"/>
                    <a:pt x="34" y="40"/>
                    <a:pt x="34" y="6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4" name="Freeform 45"/>
            <p:cNvSpPr>
              <a:spLocks/>
            </p:cNvSpPr>
            <p:nvPr/>
          </p:nvSpPr>
          <p:spPr bwMode="auto">
            <a:xfrm>
              <a:off x="4093208" y="-62495"/>
              <a:ext cx="114515" cy="322577"/>
            </a:xfrm>
            <a:custGeom>
              <a:avLst/>
              <a:gdLst>
                <a:gd name="T0" fmla="*/ 40 w 60"/>
                <a:gd name="T1" fmla="*/ 83 h 169"/>
                <a:gd name="T2" fmla="*/ 0 w 60"/>
                <a:gd name="T3" fmla="*/ 155 h 169"/>
                <a:gd name="T4" fmla="*/ 15 w 60"/>
                <a:gd name="T5" fmla="*/ 169 h 169"/>
                <a:gd name="T6" fmla="*/ 60 w 60"/>
                <a:gd name="T7" fmla="*/ 83 h 169"/>
                <a:gd name="T8" fmla="*/ 19 w 60"/>
                <a:gd name="T9" fmla="*/ 0 h 169"/>
                <a:gd name="T10" fmla="*/ 3 w 60"/>
                <a:gd name="T11" fmla="*/ 14 h 169"/>
                <a:gd name="T12" fmla="*/ 40 w 60"/>
                <a:gd name="T13" fmla="*/ 8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69">
                  <a:moveTo>
                    <a:pt x="40" y="83"/>
                  </a:moveTo>
                  <a:cubicBezTo>
                    <a:pt x="40" y="114"/>
                    <a:pt x="24" y="140"/>
                    <a:pt x="0" y="155"/>
                  </a:cubicBezTo>
                  <a:cubicBezTo>
                    <a:pt x="15" y="169"/>
                    <a:pt x="15" y="169"/>
                    <a:pt x="15" y="169"/>
                  </a:cubicBezTo>
                  <a:cubicBezTo>
                    <a:pt x="42" y="150"/>
                    <a:pt x="60" y="119"/>
                    <a:pt x="60" y="83"/>
                  </a:cubicBezTo>
                  <a:cubicBezTo>
                    <a:pt x="60" y="49"/>
                    <a:pt x="44" y="19"/>
                    <a:pt x="1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25" y="29"/>
                    <a:pt x="40" y="54"/>
                    <a:pt x="40" y="8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5" name="Freeform 46"/>
            <p:cNvSpPr>
              <a:spLocks/>
            </p:cNvSpPr>
            <p:nvPr/>
          </p:nvSpPr>
          <p:spPr bwMode="auto">
            <a:xfrm>
              <a:off x="4143207" y="-113301"/>
              <a:ext cx="133063" cy="424189"/>
            </a:xfrm>
            <a:custGeom>
              <a:avLst/>
              <a:gdLst>
                <a:gd name="T0" fmla="*/ 49 w 70"/>
                <a:gd name="T1" fmla="*/ 110 h 223"/>
                <a:gd name="T2" fmla="*/ 0 w 70"/>
                <a:gd name="T3" fmla="*/ 209 h 223"/>
                <a:gd name="T4" fmla="*/ 16 w 70"/>
                <a:gd name="T5" fmla="*/ 223 h 223"/>
                <a:gd name="T6" fmla="*/ 70 w 70"/>
                <a:gd name="T7" fmla="*/ 110 h 223"/>
                <a:gd name="T8" fmla="*/ 19 w 70"/>
                <a:gd name="T9" fmla="*/ 0 h 223"/>
                <a:gd name="T10" fmla="*/ 3 w 70"/>
                <a:gd name="T11" fmla="*/ 14 h 223"/>
                <a:gd name="T12" fmla="*/ 49 w 70"/>
                <a:gd name="T13" fmla="*/ 1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23">
                  <a:moveTo>
                    <a:pt x="49" y="110"/>
                  </a:moveTo>
                  <a:cubicBezTo>
                    <a:pt x="49" y="151"/>
                    <a:pt x="30" y="186"/>
                    <a:pt x="0" y="209"/>
                  </a:cubicBezTo>
                  <a:cubicBezTo>
                    <a:pt x="16" y="223"/>
                    <a:pt x="16" y="223"/>
                    <a:pt x="16" y="223"/>
                  </a:cubicBezTo>
                  <a:cubicBezTo>
                    <a:pt x="49" y="197"/>
                    <a:pt x="70" y="156"/>
                    <a:pt x="70" y="110"/>
                  </a:cubicBezTo>
                  <a:cubicBezTo>
                    <a:pt x="70" y="66"/>
                    <a:pt x="50" y="26"/>
                    <a:pt x="1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1" y="37"/>
                    <a:pt x="49" y="71"/>
                    <a:pt x="49" y="11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6" name="Oval 47"/>
            <p:cNvSpPr>
              <a:spLocks noChangeArrowheads="1"/>
            </p:cNvSpPr>
            <p:nvPr/>
          </p:nvSpPr>
          <p:spPr bwMode="auto">
            <a:xfrm>
              <a:off x="3952887" y="52019"/>
              <a:ext cx="96773" cy="97580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7" name="Freeform 48"/>
            <p:cNvSpPr>
              <a:spLocks/>
            </p:cNvSpPr>
            <p:nvPr/>
          </p:nvSpPr>
          <p:spPr bwMode="auto">
            <a:xfrm>
              <a:off x="3863371" y="-20560"/>
              <a:ext cx="98386" cy="238707"/>
            </a:xfrm>
            <a:custGeom>
              <a:avLst/>
              <a:gdLst>
                <a:gd name="T0" fmla="*/ 18 w 52"/>
                <a:gd name="T1" fmla="*/ 64 h 125"/>
                <a:gd name="T2" fmla="*/ 52 w 52"/>
                <a:gd name="T3" fmla="*/ 13 h 125"/>
                <a:gd name="T4" fmla="*/ 38 w 52"/>
                <a:gd name="T5" fmla="*/ 0 h 125"/>
                <a:gd name="T6" fmla="*/ 0 w 52"/>
                <a:gd name="T7" fmla="*/ 64 h 125"/>
                <a:gd name="T8" fmla="*/ 34 w 52"/>
                <a:gd name="T9" fmla="*/ 125 h 125"/>
                <a:gd name="T10" fmla="*/ 48 w 52"/>
                <a:gd name="T11" fmla="*/ 113 h 125"/>
                <a:gd name="T12" fmla="*/ 18 w 52"/>
                <a:gd name="T13" fmla="*/ 6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25">
                  <a:moveTo>
                    <a:pt x="18" y="64"/>
                  </a:moveTo>
                  <a:cubicBezTo>
                    <a:pt x="18" y="41"/>
                    <a:pt x="32" y="21"/>
                    <a:pt x="52" y="13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5" y="12"/>
                    <a:pt x="0" y="36"/>
                    <a:pt x="0" y="64"/>
                  </a:cubicBezTo>
                  <a:cubicBezTo>
                    <a:pt x="0" y="90"/>
                    <a:pt x="14" y="113"/>
                    <a:pt x="34" y="125"/>
                  </a:cubicBezTo>
                  <a:cubicBezTo>
                    <a:pt x="48" y="113"/>
                    <a:pt x="48" y="113"/>
                    <a:pt x="48" y="113"/>
                  </a:cubicBezTo>
                  <a:cubicBezTo>
                    <a:pt x="30" y="104"/>
                    <a:pt x="18" y="85"/>
                    <a:pt x="18" y="64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8" name="Freeform 49"/>
            <p:cNvSpPr>
              <a:spLocks/>
            </p:cNvSpPr>
            <p:nvPr/>
          </p:nvSpPr>
          <p:spPr bwMode="auto">
            <a:xfrm>
              <a:off x="3796437" y="-62495"/>
              <a:ext cx="116128" cy="322577"/>
            </a:xfrm>
            <a:custGeom>
              <a:avLst/>
              <a:gdLst>
                <a:gd name="T0" fmla="*/ 20 w 61"/>
                <a:gd name="T1" fmla="*/ 86 h 169"/>
                <a:gd name="T2" fmla="*/ 61 w 61"/>
                <a:gd name="T3" fmla="*/ 14 h 169"/>
                <a:gd name="T4" fmla="*/ 45 w 61"/>
                <a:gd name="T5" fmla="*/ 0 h 169"/>
                <a:gd name="T6" fmla="*/ 0 w 61"/>
                <a:gd name="T7" fmla="*/ 86 h 169"/>
                <a:gd name="T8" fmla="*/ 42 w 61"/>
                <a:gd name="T9" fmla="*/ 169 h 169"/>
                <a:gd name="T10" fmla="*/ 57 w 61"/>
                <a:gd name="T11" fmla="*/ 155 h 169"/>
                <a:gd name="T12" fmla="*/ 20 w 61"/>
                <a:gd name="T13" fmla="*/ 8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69">
                  <a:moveTo>
                    <a:pt x="20" y="86"/>
                  </a:moveTo>
                  <a:cubicBezTo>
                    <a:pt x="20" y="55"/>
                    <a:pt x="36" y="29"/>
                    <a:pt x="61" y="14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18" y="19"/>
                    <a:pt x="0" y="50"/>
                    <a:pt x="0" y="86"/>
                  </a:cubicBezTo>
                  <a:cubicBezTo>
                    <a:pt x="0" y="120"/>
                    <a:pt x="16" y="150"/>
                    <a:pt x="42" y="169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35" y="140"/>
                    <a:pt x="20" y="115"/>
                    <a:pt x="20" y="86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9" name="Freeform 50"/>
            <p:cNvSpPr>
              <a:spLocks/>
            </p:cNvSpPr>
            <p:nvPr/>
          </p:nvSpPr>
          <p:spPr bwMode="auto">
            <a:xfrm>
              <a:off x="3727889" y="-113301"/>
              <a:ext cx="133063" cy="424189"/>
            </a:xfrm>
            <a:custGeom>
              <a:avLst/>
              <a:gdLst>
                <a:gd name="T0" fmla="*/ 21 w 70"/>
                <a:gd name="T1" fmla="*/ 113 h 223"/>
                <a:gd name="T2" fmla="*/ 70 w 70"/>
                <a:gd name="T3" fmla="*/ 14 h 223"/>
                <a:gd name="T4" fmla="*/ 54 w 70"/>
                <a:gd name="T5" fmla="*/ 0 h 223"/>
                <a:gd name="T6" fmla="*/ 0 w 70"/>
                <a:gd name="T7" fmla="*/ 113 h 223"/>
                <a:gd name="T8" fmla="*/ 51 w 70"/>
                <a:gd name="T9" fmla="*/ 223 h 223"/>
                <a:gd name="T10" fmla="*/ 67 w 70"/>
                <a:gd name="T11" fmla="*/ 209 h 223"/>
                <a:gd name="T12" fmla="*/ 21 w 70"/>
                <a:gd name="T13" fmla="*/ 11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23">
                  <a:moveTo>
                    <a:pt x="21" y="113"/>
                  </a:moveTo>
                  <a:cubicBezTo>
                    <a:pt x="21" y="73"/>
                    <a:pt x="40" y="37"/>
                    <a:pt x="70" y="14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1" y="26"/>
                    <a:pt x="0" y="67"/>
                    <a:pt x="0" y="113"/>
                  </a:cubicBezTo>
                  <a:cubicBezTo>
                    <a:pt x="0" y="157"/>
                    <a:pt x="20" y="197"/>
                    <a:pt x="51" y="223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39" y="186"/>
                    <a:pt x="21" y="152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90" name="Group 123"/>
          <p:cNvGrpSpPr/>
          <p:nvPr/>
        </p:nvGrpSpPr>
        <p:grpSpPr>
          <a:xfrm>
            <a:off x="7223581" y="1039489"/>
            <a:ext cx="694744" cy="245461"/>
            <a:chOff x="1441430" y="4357700"/>
            <a:chExt cx="503238" cy="177800"/>
          </a:xfrm>
          <a:solidFill>
            <a:schemeClr val="tx2"/>
          </a:solidFill>
        </p:grpSpPr>
        <p:sp>
          <p:nvSpPr>
            <p:cNvPr id="91" name="Freeform 19"/>
            <p:cNvSpPr>
              <a:spLocks/>
            </p:cNvSpPr>
            <p:nvPr/>
          </p:nvSpPr>
          <p:spPr bwMode="auto">
            <a:xfrm>
              <a:off x="1441430" y="4357700"/>
              <a:ext cx="231775" cy="177800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203" y="0"/>
                </a:cxn>
                <a:cxn ang="0">
                  <a:pos x="225" y="5"/>
                </a:cxn>
                <a:cxn ang="0">
                  <a:pos x="245" y="13"/>
                </a:cxn>
                <a:cxn ang="0">
                  <a:pos x="262" y="26"/>
                </a:cxn>
                <a:cxn ang="0">
                  <a:pos x="271" y="32"/>
                </a:cxn>
                <a:cxn ang="0">
                  <a:pos x="282" y="47"/>
                </a:cxn>
                <a:cxn ang="0">
                  <a:pos x="292" y="63"/>
                </a:cxn>
                <a:cxn ang="0">
                  <a:pos x="232" y="63"/>
                </a:cxn>
                <a:cxn ang="0">
                  <a:pos x="213" y="53"/>
                </a:cxn>
                <a:cxn ang="0">
                  <a:pos x="192" y="49"/>
                </a:cxn>
                <a:cxn ang="0">
                  <a:pos x="112" y="49"/>
                </a:cxn>
                <a:cxn ang="0">
                  <a:pos x="88" y="54"/>
                </a:cxn>
                <a:cxn ang="0">
                  <a:pos x="68" y="68"/>
                </a:cxn>
                <a:cxn ang="0">
                  <a:pos x="61" y="77"/>
                </a:cxn>
                <a:cxn ang="0">
                  <a:pos x="51" y="99"/>
                </a:cxn>
                <a:cxn ang="0">
                  <a:pos x="50" y="111"/>
                </a:cxn>
                <a:cxn ang="0">
                  <a:pos x="51" y="124"/>
                </a:cxn>
                <a:cxn ang="0">
                  <a:pos x="61" y="146"/>
                </a:cxn>
                <a:cxn ang="0">
                  <a:pos x="68" y="154"/>
                </a:cxn>
                <a:cxn ang="0">
                  <a:pos x="88" y="168"/>
                </a:cxn>
                <a:cxn ang="0">
                  <a:pos x="112" y="173"/>
                </a:cxn>
                <a:cxn ang="0">
                  <a:pos x="192" y="173"/>
                </a:cxn>
                <a:cxn ang="0">
                  <a:pos x="213" y="169"/>
                </a:cxn>
                <a:cxn ang="0">
                  <a:pos x="232" y="158"/>
                </a:cxn>
                <a:cxn ang="0">
                  <a:pos x="292" y="158"/>
                </a:cxn>
                <a:cxn ang="0">
                  <a:pos x="282" y="175"/>
                </a:cxn>
                <a:cxn ang="0">
                  <a:pos x="271" y="189"/>
                </a:cxn>
                <a:cxn ang="0">
                  <a:pos x="262" y="196"/>
                </a:cxn>
                <a:cxn ang="0">
                  <a:pos x="245" y="209"/>
                </a:cxn>
                <a:cxn ang="0">
                  <a:pos x="225" y="217"/>
                </a:cxn>
                <a:cxn ang="0">
                  <a:pos x="203" y="221"/>
                </a:cxn>
                <a:cxn ang="0">
                  <a:pos x="112" y="222"/>
                </a:cxn>
                <a:cxn ang="0">
                  <a:pos x="100" y="221"/>
                </a:cxn>
                <a:cxn ang="0">
                  <a:pos x="78" y="217"/>
                </a:cxn>
                <a:cxn ang="0">
                  <a:pos x="58" y="209"/>
                </a:cxn>
                <a:cxn ang="0">
                  <a:pos x="41" y="196"/>
                </a:cxn>
                <a:cxn ang="0">
                  <a:pos x="34" y="189"/>
                </a:cxn>
                <a:cxn ang="0">
                  <a:pos x="20" y="173"/>
                </a:cxn>
                <a:cxn ang="0">
                  <a:pos x="9" y="154"/>
                </a:cxn>
                <a:cxn ang="0">
                  <a:pos x="3" y="133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3" y="89"/>
                </a:cxn>
                <a:cxn ang="0">
                  <a:pos x="9" y="68"/>
                </a:cxn>
                <a:cxn ang="0">
                  <a:pos x="20" y="49"/>
                </a:cxn>
                <a:cxn ang="0">
                  <a:pos x="34" y="32"/>
                </a:cxn>
                <a:cxn ang="0">
                  <a:pos x="41" y="26"/>
                </a:cxn>
                <a:cxn ang="0">
                  <a:pos x="58" y="13"/>
                </a:cxn>
                <a:cxn ang="0">
                  <a:pos x="78" y="5"/>
                </a:cxn>
                <a:cxn ang="0">
                  <a:pos x="100" y="0"/>
                </a:cxn>
                <a:cxn ang="0">
                  <a:pos x="112" y="0"/>
                </a:cxn>
              </a:cxnLst>
              <a:rect l="0" t="0" r="r" b="b"/>
              <a:pathLst>
                <a:path w="292" h="222">
                  <a:moveTo>
                    <a:pt x="112" y="0"/>
                  </a:moveTo>
                  <a:lnTo>
                    <a:pt x="192" y="0"/>
                  </a:lnTo>
                  <a:lnTo>
                    <a:pt x="192" y="0"/>
                  </a:lnTo>
                  <a:lnTo>
                    <a:pt x="203" y="0"/>
                  </a:lnTo>
                  <a:lnTo>
                    <a:pt x="214" y="2"/>
                  </a:lnTo>
                  <a:lnTo>
                    <a:pt x="225" y="5"/>
                  </a:lnTo>
                  <a:lnTo>
                    <a:pt x="235" y="9"/>
                  </a:lnTo>
                  <a:lnTo>
                    <a:pt x="245" y="13"/>
                  </a:lnTo>
                  <a:lnTo>
                    <a:pt x="254" y="18"/>
                  </a:lnTo>
                  <a:lnTo>
                    <a:pt x="262" y="26"/>
                  </a:lnTo>
                  <a:lnTo>
                    <a:pt x="271" y="32"/>
                  </a:lnTo>
                  <a:lnTo>
                    <a:pt x="271" y="32"/>
                  </a:lnTo>
                  <a:lnTo>
                    <a:pt x="277" y="39"/>
                  </a:lnTo>
                  <a:lnTo>
                    <a:pt x="282" y="47"/>
                  </a:lnTo>
                  <a:lnTo>
                    <a:pt x="288" y="56"/>
                  </a:lnTo>
                  <a:lnTo>
                    <a:pt x="292" y="63"/>
                  </a:lnTo>
                  <a:lnTo>
                    <a:pt x="232" y="63"/>
                  </a:lnTo>
                  <a:lnTo>
                    <a:pt x="232" y="63"/>
                  </a:lnTo>
                  <a:lnTo>
                    <a:pt x="223" y="58"/>
                  </a:lnTo>
                  <a:lnTo>
                    <a:pt x="213" y="53"/>
                  </a:lnTo>
                  <a:lnTo>
                    <a:pt x="203" y="51"/>
                  </a:lnTo>
                  <a:lnTo>
                    <a:pt x="192" y="49"/>
                  </a:lnTo>
                  <a:lnTo>
                    <a:pt x="112" y="49"/>
                  </a:lnTo>
                  <a:lnTo>
                    <a:pt x="112" y="49"/>
                  </a:lnTo>
                  <a:lnTo>
                    <a:pt x="99" y="51"/>
                  </a:lnTo>
                  <a:lnTo>
                    <a:pt x="88" y="54"/>
                  </a:lnTo>
                  <a:lnTo>
                    <a:pt x="77" y="60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1" y="77"/>
                  </a:lnTo>
                  <a:lnTo>
                    <a:pt x="55" y="86"/>
                  </a:lnTo>
                  <a:lnTo>
                    <a:pt x="51" y="99"/>
                  </a:lnTo>
                  <a:lnTo>
                    <a:pt x="50" y="111"/>
                  </a:lnTo>
                  <a:lnTo>
                    <a:pt x="50" y="111"/>
                  </a:lnTo>
                  <a:lnTo>
                    <a:pt x="50" y="111"/>
                  </a:lnTo>
                  <a:lnTo>
                    <a:pt x="51" y="124"/>
                  </a:lnTo>
                  <a:lnTo>
                    <a:pt x="55" y="135"/>
                  </a:lnTo>
                  <a:lnTo>
                    <a:pt x="61" y="146"/>
                  </a:lnTo>
                  <a:lnTo>
                    <a:pt x="68" y="154"/>
                  </a:lnTo>
                  <a:lnTo>
                    <a:pt x="68" y="154"/>
                  </a:lnTo>
                  <a:lnTo>
                    <a:pt x="77" y="162"/>
                  </a:lnTo>
                  <a:lnTo>
                    <a:pt x="88" y="168"/>
                  </a:lnTo>
                  <a:lnTo>
                    <a:pt x="99" y="172"/>
                  </a:lnTo>
                  <a:lnTo>
                    <a:pt x="112" y="173"/>
                  </a:lnTo>
                  <a:lnTo>
                    <a:pt x="192" y="173"/>
                  </a:lnTo>
                  <a:lnTo>
                    <a:pt x="192" y="173"/>
                  </a:lnTo>
                  <a:lnTo>
                    <a:pt x="203" y="172"/>
                  </a:lnTo>
                  <a:lnTo>
                    <a:pt x="213" y="169"/>
                  </a:lnTo>
                  <a:lnTo>
                    <a:pt x="223" y="164"/>
                  </a:lnTo>
                  <a:lnTo>
                    <a:pt x="232" y="158"/>
                  </a:lnTo>
                  <a:lnTo>
                    <a:pt x="292" y="158"/>
                  </a:lnTo>
                  <a:lnTo>
                    <a:pt x="292" y="158"/>
                  </a:lnTo>
                  <a:lnTo>
                    <a:pt x="288" y="167"/>
                  </a:lnTo>
                  <a:lnTo>
                    <a:pt x="282" y="175"/>
                  </a:lnTo>
                  <a:lnTo>
                    <a:pt x="277" y="183"/>
                  </a:lnTo>
                  <a:lnTo>
                    <a:pt x="271" y="189"/>
                  </a:lnTo>
                  <a:lnTo>
                    <a:pt x="271" y="189"/>
                  </a:lnTo>
                  <a:lnTo>
                    <a:pt x="262" y="196"/>
                  </a:lnTo>
                  <a:lnTo>
                    <a:pt x="254" y="203"/>
                  </a:lnTo>
                  <a:lnTo>
                    <a:pt x="245" y="209"/>
                  </a:lnTo>
                  <a:lnTo>
                    <a:pt x="235" y="214"/>
                  </a:lnTo>
                  <a:lnTo>
                    <a:pt x="225" y="217"/>
                  </a:lnTo>
                  <a:lnTo>
                    <a:pt x="214" y="220"/>
                  </a:lnTo>
                  <a:lnTo>
                    <a:pt x="203" y="221"/>
                  </a:lnTo>
                  <a:lnTo>
                    <a:pt x="192" y="222"/>
                  </a:lnTo>
                  <a:lnTo>
                    <a:pt x="112" y="222"/>
                  </a:lnTo>
                  <a:lnTo>
                    <a:pt x="112" y="222"/>
                  </a:lnTo>
                  <a:lnTo>
                    <a:pt x="100" y="221"/>
                  </a:lnTo>
                  <a:lnTo>
                    <a:pt x="89" y="220"/>
                  </a:lnTo>
                  <a:lnTo>
                    <a:pt x="78" y="217"/>
                  </a:lnTo>
                  <a:lnTo>
                    <a:pt x="68" y="214"/>
                  </a:lnTo>
                  <a:lnTo>
                    <a:pt x="58" y="209"/>
                  </a:lnTo>
                  <a:lnTo>
                    <a:pt x="50" y="203"/>
                  </a:lnTo>
                  <a:lnTo>
                    <a:pt x="41" y="196"/>
                  </a:lnTo>
                  <a:lnTo>
                    <a:pt x="34" y="189"/>
                  </a:lnTo>
                  <a:lnTo>
                    <a:pt x="34" y="189"/>
                  </a:lnTo>
                  <a:lnTo>
                    <a:pt x="26" y="182"/>
                  </a:lnTo>
                  <a:lnTo>
                    <a:pt x="20" y="173"/>
                  </a:lnTo>
                  <a:lnTo>
                    <a:pt x="14" y="164"/>
                  </a:lnTo>
                  <a:lnTo>
                    <a:pt x="9" y="154"/>
                  </a:lnTo>
                  <a:lnTo>
                    <a:pt x="5" y="143"/>
                  </a:lnTo>
                  <a:lnTo>
                    <a:pt x="3" y="133"/>
                  </a:lnTo>
                  <a:lnTo>
                    <a:pt x="2" y="122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2" y="100"/>
                  </a:lnTo>
                  <a:lnTo>
                    <a:pt x="3" y="89"/>
                  </a:lnTo>
                  <a:lnTo>
                    <a:pt x="5" y="78"/>
                  </a:lnTo>
                  <a:lnTo>
                    <a:pt x="9" y="68"/>
                  </a:lnTo>
                  <a:lnTo>
                    <a:pt x="14" y="58"/>
                  </a:lnTo>
                  <a:lnTo>
                    <a:pt x="20" y="49"/>
                  </a:lnTo>
                  <a:lnTo>
                    <a:pt x="26" y="41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50" y="18"/>
                  </a:lnTo>
                  <a:lnTo>
                    <a:pt x="58" y="13"/>
                  </a:lnTo>
                  <a:lnTo>
                    <a:pt x="68" y="9"/>
                  </a:lnTo>
                  <a:lnTo>
                    <a:pt x="78" y="5"/>
                  </a:lnTo>
                  <a:lnTo>
                    <a:pt x="89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92" name="Freeform 20"/>
            <p:cNvSpPr>
              <a:spLocks/>
            </p:cNvSpPr>
            <p:nvPr/>
          </p:nvSpPr>
          <p:spPr bwMode="auto">
            <a:xfrm>
              <a:off x="1714480" y="4357700"/>
              <a:ext cx="230188" cy="177800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92" y="0"/>
                </a:cxn>
                <a:cxn ang="0">
                  <a:pos x="213" y="5"/>
                </a:cxn>
                <a:cxn ang="0">
                  <a:pos x="234" y="13"/>
                </a:cxn>
                <a:cxn ang="0">
                  <a:pos x="251" y="26"/>
                </a:cxn>
                <a:cxn ang="0">
                  <a:pos x="258" y="32"/>
                </a:cxn>
                <a:cxn ang="0">
                  <a:pos x="272" y="49"/>
                </a:cxn>
                <a:cxn ang="0">
                  <a:pos x="283" y="68"/>
                </a:cxn>
                <a:cxn ang="0">
                  <a:pos x="289" y="89"/>
                </a:cxn>
                <a:cxn ang="0">
                  <a:pos x="292" y="111"/>
                </a:cxn>
                <a:cxn ang="0">
                  <a:pos x="292" y="111"/>
                </a:cxn>
                <a:cxn ang="0">
                  <a:pos x="289" y="133"/>
                </a:cxn>
                <a:cxn ang="0">
                  <a:pos x="283" y="154"/>
                </a:cxn>
                <a:cxn ang="0">
                  <a:pos x="272" y="173"/>
                </a:cxn>
                <a:cxn ang="0">
                  <a:pos x="258" y="189"/>
                </a:cxn>
                <a:cxn ang="0">
                  <a:pos x="251" y="196"/>
                </a:cxn>
                <a:cxn ang="0">
                  <a:pos x="234" y="209"/>
                </a:cxn>
                <a:cxn ang="0">
                  <a:pos x="213" y="217"/>
                </a:cxn>
                <a:cxn ang="0">
                  <a:pos x="192" y="221"/>
                </a:cxn>
                <a:cxn ang="0">
                  <a:pos x="100" y="222"/>
                </a:cxn>
                <a:cxn ang="0">
                  <a:pos x="89" y="221"/>
                </a:cxn>
                <a:cxn ang="0">
                  <a:pos x="67" y="217"/>
                </a:cxn>
                <a:cxn ang="0">
                  <a:pos x="47" y="209"/>
                </a:cxn>
                <a:cxn ang="0">
                  <a:pos x="30" y="196"/>
                </a:cxn>
                <a:cxn ang="0">
                  <a:pos x="21" y="189"/>
                </a:cxn>
                <a:cxn ang="0">
                  <a:pos x="9" y="175"/>
                </a:cxn>
                <a:cxn ang="0">
                  <a:pos x="0" y="158"/>
                </a:cxn>
                <a:cxn ang="0">
                  <a:pos x="61" y="158"/>
                </a:cxn>
                <a:cxn ang="0">
                  <a:pos x="79" y="169"/>
                </a:cxn>
                <a:cxn ang="0">
                  <a:pos x="100" y="173"/>
                </a:cxn>
                <a:cxn ang="0">
                  <a:pos x="181" y="173"/>
                </a:cxn>
                <a:cxn ang="0">
                  <a:pos x="204" y="168"/>
                </a:cxn>
                <a:cxn ang="0">
                  <a:pos x="224" y="154"/>
                </a:cxn>
                <a:cxn ang="0">
                  <a:pos x="231" y="146"/>
                </a:cxn>
                <a:cxn ang="0">
                  <a:pos x="241" y="124"/>
                </a:cxn>
                <a:cxn ang="0">
                  <a:pos x="242" y="111"/>
                </a:cxn>
                <a:cxn ang="0">
                  <a:pos x="241" y="99"/>
                </a:cxn>
                <a:cxn ang="0">
                  <a:pos x="231" y="77"/>
                </a:cxn>
                <a:cxn ang="0">
                  <a:pos x="224" y="68"/>
                </a:cxn>
                <a:cxn ang="0">
                  <a:pos x="204" y="54"/>
                </a:cxn>
                <a:cxn ang="0">
                  <a:pos x="181" y="49"/>
                </a:cxn>
                <a:cxn ang="0">
                  <a:pos x="100" y="49"/>
                </a:cxn>
                <a:cxn ang="0">
                  <a:pos x="79" y="53"/>
                </a:cxn>
                <a:cxn ang="0">
                  <a:pos x="61" y="63"/>
                </a:cxn>
                <a:cxn ang="0">
                  <a:pos x="0" y="63"/>
                </a:cxn>
                <a:cxn ang="0">
                  <a:pos x="9" y="47"/>
                </a:cxn>
                <a:cxn ang="0">
                  <a:pos x="21" y="32"/>
                </a:cxn>
                <a:cxn ang="0">
                  <a:pos x="30" y="26"/>
                </a:cxn>
                <a:cxn ang="0">
                  <a:pos x="47" y="13"/>
                </a:cxn>
                <a:cxn ang="0">
                  <a:pos x="67" y="5"/>
                </a:cxn>
                <a:cxn ang="0">
                  <a:pos x="89" y="0"/>
                </a:cxn>
                <a:cxn ang="0">
                  <a:pos x="100" y="0"/>
                </a:cxn>
              </a:cxnLst>
              <a:rect l="0" t="0" r="r" b="b"/>
              <a:pathLst>
                <a:path w="292" h="222">
                  <a:moveTo>
                    <a:pt x="100" y="0"/>
                  </a:moveTo>
                  <a:lnTo>
                    <a:pt x="181" y="0"/>
                  </a:lnTo>
                  <a:lnTo>
                    <a:pt x="181" y="0"/>
                  </a:lnTo>
                  <a:lnTo>
                    <a:pt x="192" y="0"/>
                  </a:lnTo>
                  <a:lnTo>
                    <a:pt x="203" y="2"/>
                  </a:lnTo>
                  <a:lnTo>
                    <a:pt x="213" y="5"/>
                  </a:lnTo>
                  <a:lnTo>
                    <a:pt x="224" y="9"/>
                  </a:lnTo>
                  <a:lnTo>
                    <a:pt x="234" y="13"/>
                  </a:lnTo>
                  <a:lnTo>
                    <a:pt x="242" y="18"/>
                  </a:lnTo>
                  <a:lnTo>
                    <a:pt x="251" y="26"/>
                  </a:lnTo>
                  <a:lnTo>
                    <a:pt x="258" y="32"/>
                  </a:lnTo>
                  <a:lnTo>
                    <a:pt x="258" y="32"/>
                  </a:lnTo>
                  <a:lnTo>
                    <a:pt x="266" y="41"/>
                  </a:lnTo>
                  <a:lnTo>
                    <a:pt x="272" y="49"/>
                  </a:lnTo>
                  <a:lnTo>
                    <a:pt x="278" y="58"/>
                  </a:lnTo>
                  <a:lnTo>
                    <a:pt x="283" y="68"/>
                  </a:lnTo>
                  <a:lnTo>
                    <a:pt x="287" y="78"/>
                  </a:lnTo>
                  <a:lnTo>
                    <a:pt x="289" y="89"/>
                  </a:lnTo>
                  <a:lnTo>
                    <a:pt x="291" y="100"/>
                  </a:lnTo>
                  <a:lnTo>
                    <a:pt x="292" y="111"/>
                  </a:lnTo>
                  <a:lnTo>
                    <a:pt x="292" y="111"/>
                  </a:lnTo>
                  <a:lnTo>
                    <a:pt x="292" y="111"/>
                  </a:lnTo>
                  <a:lnTo>
                    <a:pt x="291" y="122"/>
                  </a:lnTo>
                  <a:lnTo>
                    <a:pt x="289" y="133"/>
                  </a:lnTo>
                  <a:lnTo>
                    <a:pt x="287" y="143"/>
                  </a:lnTo>
                  <a:lnTo>
                    <a:pt x="283" y="154"/>
                  </a:lnTo>
                  <a:lnTo>
                    <a:pt x="278" y="164"/>
                  </a:lnTo>
                  <a:lnTo>
                    <a:pt x="272" y="173"/>
                  </a:lnTo>
                  <a:lnTo>
                    <a:pt x="266" y="182"/>
                  </a:lnTo>
                  <a:lnTo>
                    <a:pt x="258" y="189"/>
                  </a:lnTo>
                  <a:lnTo>
                    <a:pt x="258" y="189"/>
                  </a:lnTo>
                  <a:lnTo>
                    <a:pt x="251" y="196"/>
                  </a:lnTo>
                  <a:lnTo>
                    <a:pt x="242" y="203"/>
                  </a:lnTo>
                  <a:lnTo>
                    <a:pt x="234" y="209"/>
                  </a:lnTo>
                  <a:lnTo>
                    <a:pt x="224" y="214"/>
                  </a:lnTo>
                  <a:lnTo>
                    <a:pt x="213" y="217"/>
                  </a:lnTo>
                  <a:lnTo>
                    <a:pt x="203" y="220"/>
                  </a:lnTo>
                  <a:lnTo>
                    <a:pt x="192" y="221"/>
                  </a:lnTo>
                  <a:lnTo>
                    <a:pt x="181" y="222"/>
                  </a:lnTo>
                  <a:lnTo>
                    <a:pt x="100" y="222"/>
                  </a:lnTo>
                  <a:lnTo>
                    <a:pt x="100" y="222"/>
                  </a:lnTo>
                  <a:lnTo>
                    <a:pt x="89" y="221"/>
                  </a:lnTo>
                  <a:lnTo>
                    <a:pt x="78" y="220"/>
                  </a:lnTo>
                  <a:lnTo>
                    <a:pt x="67" y="217"/>
                  </a:lnTo>
                  <a:lnTo>
                    <a:pt x="57" y="214"/>
                  </a:lnTo>
                  <a:lnTo>
                    <a:pt x="47" y="209"/>
                  </a:lnTo>
                  <a:lnTo>
                    <a:pt x="38" y="203"/>
                  </a:lnTo>
                  <a:lnTo>
                    <a:pt x="30" y="196"/>
                  </a:lnTo>
                  <a:lnTo>
                    <a:pt x="21" y="189"/>
                  </a:lnTo>
                  <a:lnTo>
                    <a:pt x="21" y="189"/>
                  </a:lnTo>
                  <a:lnTo>
                    <a:pt x="15" y="183"/>
                  </a:lnTo>
                  <a:lnTo>
                    <a:pt x="9" y="175"/>
                  </a:lnTo>
                  <a:lnTo>
                    <a:pt x="4" y="167"/>
                  </a:lnTo>
                  <a:lnTo>
                    <a:pt x="0" y="158"/>
                  </a:lnTo>
                  <a:lnTo>
                    <a:pt x="61" y="158"/>
                  </a:lnTo>
                  <a:lnTo>
                    <a:pt x="61" y="158"/>
                  </a:lnTo>
                  <a:lnTo>
                    <a:pt x="69" y="164"/>
                  </a:lnTo>
                  <a:lnTo>
                    <a:pt x="79" y="169"/>
                  </a:lnTo>
                  <a:lnTo>
                    <a:pt x="89" y="172"/>
                  </a:lnTo>
                  <a:lnTo>
                    <a:pt x="100" y="173"/>
                  </a:lnTo>
                  <a:lnTo>
                    <a:pt x="181" y="173"/>
                  </a:lnTo>
                  <a:lnTo>
                    <a:pt x="181" y="173"/>
                  </a:lnTo>
                  <a:lnTo>
                    <a:pt x="193" y="172"/>
                  </a:lnTo>
                  <a:lnTo>
                    <a:pt x="204" y="168"/>
                  </a:lnTo>
                  <a:lnTo>
                    <a:pt x="215" y="162"/>
                  </a:lnTo>
                  <a:lnTo>
                    <a:pt x="224" y="154"/>
                  </a:lnTo>
                  <a:lnTo>
                    <a:pt x="224" y="154"/>
                  </a:lnTo>
                  <a:lnTo>
                    <a:pt x="231" y="146"/>
                  </a:lnTo>
                  <a:lnTo>
                    <a:pt x="237" y="135"/>
                  </a:lnTo>
                  <a:lnTo>
                    <a:pt x="241" y="124"/>
                  </a:lnTo>
                  <a:lnTo>
                    <a:pt x="242" y="111"/>
                  </a:lnTo>
                  <a:lnTo>
                    <a:pt x="242" y="111"/>
                  </a:lnTo>
                  <a:lnTo>
                    <a:pt x="242" y="111"/>
                  </a:lnTo>
                  <a:lnTo>
                    <a:pt x="241" y="99"/>
                  </a:lnTo>
                  <a:lnTo>
                    <a:pt x="237" y="86"/>
                  </a:lnTo>
                  <a:lnTo>
                    <a:pt x="231" y="77"/>
                  </a:lnTo>
                  <a:lnTo>
                    <a:pt x="224" y="68"/>
                  </a:lnTo>
                  <a:lnTo>
                    <a:pt x="224" y="68"/>
                  </a:lnTo>
                  <a:lnTo>
                    <a:pt x="215" y="60"/>
                  </a:lnTo>
                  <a:lnTo>
                    <a:pt x="204" y="54"/>
                  </a:lnTo>
                  <a:lnTo>
                    <a:pt x="193" y="51"/>
                  </a:lnTo>
                  <a:lnTo>
                    <a:pt x="181" y="49"/>
                  </a:lnTo>
                  <a:lnTo>
                    <a:pt x="100" y="49"/>
                  </a:lnTo>
                  <a:lnTo>
                    <a:pt x="100" y="49"/>
                  </a:lnTo>
                  <a:lnTo>
                    <a:pt x="89" y="51"/>
                  </a:lnTo>
                  <a:lnTo>
                    <a:pt x="79" y="53"/>
                  </a:lnTo>
                  <a:lnTo>
                    <a:pt x="69" y="58"/>
                  </a:lnTo>
                  <a:lnTo>
                    <a:pt x="61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4" y="56"/>
                  </a:lnTo>
                  <a:lnTo>
                    <a:pt x="9" y="47"/>
                  </a:lnTo>
                  <a:lnTo>
                    <a:pt x="15" y="39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30" y="26"/>
                  </a:lnTo>
                  <a:lnTo>
                    <a:pt x="38" y="18"/>
                  </a:lnTo>
                  <a:lnTo>
                    <a:pt x="47" y="13"/>
                  </a:lnTo>
                  <a:lnTo>
                    <a:pt x="57" y="9"/>
                  </a:lnTo>
                  <a:lnTo>
                    <a:pt x="67" y="5"/>
                  </a:lnTo>
                  <a:lnTo>
                    <a:pt x="78" y="2"/>
                  </a:lnTo>
                  <a:lnTo>
                    <a:pt x="89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93" name="Freeform 21"/>
            <p:cNvSpPr>
              <a:spLocks/>
            </p:cNvSpPr>
            <p:nvPr/>
          </p:nvSpPr>
          <p:spPr bwMode="auto">
            <a:xfrm>
              <a:off x="1601767" y="4427550"/>
              <a:ext cx="195263" cy="3651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24" y="0"/>
                </a:cxn>
                <a:cxn ang="0">
                  <a:pos x="224" y="0"/>
                </a:cxn>
                <a:cxn ang="0">
                  <a:pos x="229" y="1"/>
                </a:cxn>
                <a:cxn ang="0">
                  <a:pos x="233" y="2"/>
                </a:cxn>
                <a:cxn ang="0">
                  <a:pos x="236" y="5"/>
                </a:cxn>
                <a:cxn ang="0">
                  <a:pos x="240" y="7"/>
                </a:cxn>
                <a:cxn ang="0">
                  <a:pos x="242" y="11"/>
                </a:cxn>
                <a:cxn ang="0">
                  <a:pos x="245" y="14"/>
                </a:cxn>
                <a:cxn ang="0">
                  <a:pos x="246" y="18"/>
                </a:cxn>
                <a:cxn ang="0">
                  <a:pos x="246" y="23"/>
                </a:cxn>
                <a:cxn ang="0">
                  <a:pos x="246" y="23"/>
                </a:cxn>
                <a:cxn ang="0">
                  <a:pos x="246" y="23"/>
                </a:cxn>
                <a:cxn ang="0">
                  <a:pos x="246" y="28"/>
                </a:cxn>
                <a:cxn ang="0">
                  <a:pos x="245" y="32"/>
                </a:cxn>
                <a:cxn ang="0">
                  <a:pos x="242" y="36"/>
                </a:cxn>
                <a:cxn ang="0">
                  <a:pos x="240" y="39"/>
                </a:cxn>
                <a:cxn ang="0">
                  <a:pos x="236" y="42"/>
                </a:cxn>
                <a:cxn ang="0">
                  <a:pos x="233" y="44"/>
                </a:cxn>
                <a:cxn ang="0">
                  <a:pos x="229" y="45"/>
                </a:cxn>
                <a:cxn ang="0">
                  <a:pos x="224" y="45"/>
                </a:cxn>
                <a:cxn ang="0">
                  <a:pos x="24" y="45"/>
                </a:cxn>
                <a:cxn ang="0">
                  <a:pos x="24" y="45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2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3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3" y="14"/>
                </a:cxn>
                <a:cxn ang="0">
                  <a:pos x="4" y="11"/>
                </a:cxn>
                <a:cxn ang="0">
                  <a:pos x="6" y="7"/>
                </a:cxn>
                <a:cxn ang="0">
                  <a:pos x="10" y="5"/>
                </a:cxn>
                <a:cxn ang="0">
                  <a:pos x="14" y="2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6" h="45">
                  <a:moveTo>
                    <a:pt x="24" y="0"/>
                  </a:moveTo>
                  <a:lnTo>
                    <a:pt x="224" y="0"/>
                  </a:lnTo>
                  <a:lnTo>
                    <a:pt x="224" y="0"/>
                  </a:lnTo>
                  <a:lnTo>
                    <a:pt x="229" y="1"/>
                  </a:lnTo>
                  <a:lnTo>
                    <a:pt x="233" y="2"/>
                  </a:lnTo>
                  <a:lnTo>
                    <a:pt x="236" y="5"/>
                  </a:lnTo>
                  <a:lnTo>
                    <a:pt x="240" y="7"/>
                  </a:lnTo>
                  <a:lnTo>
                    <a:pt x="242" y="11"/>
                  </a:lnTo>
                  <a:lnTo>
                    <a:pt x="245" y="14"/>
                  </a:lnTo>
                  <a:lnTo>
                    <a:pt x="246" y="18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8"/>
                  </a:lnTo>
                  <a:lnTo>
                    <a:pt x="245" y="32"/>
                  </a:lnTo>
                  <a:lnTo>
                    <a:pt x="242" y="36"/>
                  </a:lnTo>
                  <a:lnTo>
                    <a:pt x="240" y="39"/>
                  </a:lnTo>
                  <a:lnTo>
                    <a:pt x="236" y="42"/>
                  </a:lnTo>
                  <a:lnTo>
                    <a:pt x="233" y="44"/>
                  </a:lnTo>
                  <a:lnTo>
                    <a:pt x="229" y="45"/>
                  </a:lnTo>
                  <a:lnTo>
                    <a:pt x="2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3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3" y="14"/>
                  </a:lnTo>
                  <a:lnTo>
                    <a:pt x="4" y="11"/>
                  </a:lnTo>
                  <a:lnTo>
                    <a:pt x="6" y="7"/>
                  </a:lnTo>
                  <a:lnTo>
                    <a:pt x="10" y="5"/>
                  </a:lnTo>
                  <a:lnTo>
                    <a:pt x="14" y="2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1276" name="TextBox 46"/>
          <p:cNvSpPr txBox="1">
            <a:spLocks noChangeArrowheads="1"/>
          </p:cNvSpPr>
          <p:nvPr/>
        </p:nvSpPr>
        <p:spPr bwMode="auto">
          <a:xfrm>
            <a:off x="6096000" y="3530600"/>
            <a:ext cx="26527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entury Gothic" pitchFamily="34" charset="0"/>
              </a:rPr>
              <a:t>generated in the process</a:t>
            </a:r>
          </a:p>
        </p:txBody>
      </p:sp>
      <p:sp>
        <p:nvSpPr>
          <p:cNvPr id="11277" name="TextBox 47"/>
          <p:cNvSpPr txBox="1">
            <a:spLocks noChangeArrowheads="1"/>
          </p:cNvSpPr>
          <p:nvPr/>
        </p:nvSpPr>
        <p:spPr bwMode="auto">
          <a:xfrm>
            <a:off x="3255963" y="3116263"/>
            <a:ext cx="2732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425366"/>
                </a:solidFill>
                <a:latin typeface="Century Gothic" pitchFamily="34" charset="0"/>
              </a:rPr>
              <a:t>Telecommunications</a:t>
            </a:r>
          </a:p>
        </p:txBody>
      </p:sp>
      <p:sp>
        <p:nvSpPr>
          <p:cNvPr id="11278" name="TextBox 49"/>
          <p:cNvSpPr txBox="1">
            <a:spLocks noChangeArrowheads="1"/>
          </p:cNvSpPr>
          <p:nvPr/>
        </p:nvSpPr>
        <p:spPr bwMode="auto">
          <a:xfrm>
            <a:off x="6019800" y="3105150"/>
            <a:ext cx="28892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425366"/>
                </a:solidFill>
                <a:latin typeface="Century Gothic" pitchFamily="34" charset="0"/>
              </a:rPr>
              <a:t>Huge amount of data </a:t>
            </a:r>
          </a:p>
        </p:txBody>
      </p:sp>
      <p:sp>
        <p:nvSpPr>
          <p:cNvPr id="11279" name="TextBox 46"/>
          <p:cNvSpPr txBox="1">
            <a:spLocks noChangeArrowheads="1"/>
          </p:cNvSpPr>
          <p:nvPr/>
        </p:nvSpPr>
        <p:spPr bwMode="auto">
          <a:xfrm>
            <a:off x="3276600" y="3530600"/>
            <a:ext cx="26527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entury Gothic" pitchFamily="34" charset="0"/>
              </a:rPr>
              <a:t>connection between sensors and with outside world</a:t>
            </a:r>
          </a:p>
        </p:txBody>
      </p:sp>
      <p:sp>
        <p:nvSpPr>
          <p:cNvPr id="11280" name="TextBox 47"/>
          <p:cNvSpPr txBox="1">
            <a:spLocks noChangeArrowheads="1"/>
          </p:cNvSpPr>
          <p:nvPr/>
        </p:nvSpPr>
        <p:spPr bwMode="auto">
          <a:xfrm>
            <a:off x="473075" y="31051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425366"/>
                </a:solidFill>
                <a:latin typeface="Century Gothic" pitchFamily="34" charset="0"/>
              </a:rPr>
              <a:t>Interoperability</a:t>
            </a:r>
          </a:p>
        </p:txBody>
      </p:sp>
      <p:sp>
        <p:nvSpPr>
          <p:cNvPr id="11281" name="TextBox 46"/>
          <p:cNvSpPr txBox="1">
            <a:spLocks noChangeArrowheads="1"/>
          </p:cNvSpPr>
          <p:nvPr/>
        </p:nvSpPr>
        <p:spPr bwMode="auto">
          <a:xfrm>
            <a:off x="304800" y="3519488"/>
            <a:ext cx="27432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entury Gothic" pitchFamily="34" charset="0"/>
              </a:rPr>
              <a:t>key to the successful</a:t>
            </a:r>
            <a:r>
              <a:rPr lang="en-US" sz="1800">
                <a:solidFill>
                  <a:srgbClr val="7F7F7F"/>
                </a:solidFill>
                <a:latin typeface="Century Gothic" pitchFamily="34" charset="0"/>
              </a:rPr>
              <a:t> </a:t>
            </a:r>
            <a:r>
              <a:rPr lang="en-US" sz="1600">
                <a:latin typeface="Century Gothic" pitchFamily="34" charset="0"/>
              </a:rPr>
              <a:t>operation of the  network (not yet there)</a:t>
            </a:r>
          </a:p>
        </p:txBody>
      </p:sp>
      <p:grpSp>
        <p:nvGrpSpPr>
          <p:cNvPr id="86" name="Group 119"/>
          <p:cNvGrpSpPr/>
          <p:nvPr/>
        </p:nvGrpSpPr>
        <p:grpSpPr>
          <a:xfrm>
            <a:off x="1219607" y="2653835"/>
            <a:ext cx="525995" cy="504077"/>
            <a:chOff x="1168380" y="3486162"/>
            <a:chExt cx="381000" cy="365126"/>
          </a:xfrm>
          <a:solidFill>
            <a:schemeClr val="tx2"/>
          </a:solidFill>
        </p:grpSpPr>
        <p:sp>
          <p:nvSpPr>
            <p:cNvPr id="87" name="Freeform 16"/>
            <p:cNvSpPr>
              <a:spLocks/>
            </p:cNvSpPr>
            <p:nvPr/>
          </p:nvSpPr>
          <p:spPr bwMode="auto">
            <a:xfrm>
              <a:off x="1223942" y="3643325"/>
              <a:ext cx="146050" cy="207963"/>
            </a:xfrm>
            <a:custGeom>
              <a:avLst/>
              <a:gdLst/>
              <a:ahLst/>
              <a:cxnLst>
                <a:cxn ang="0">
                  <a:pos x="125" y="101"/>
                </a:cxn>
                <a:cxn ang="0">
                  <a:pos x="125" y="231"/>
                </a:cxn>
                <a:cxn ang="0">
                  <a:pos x="125" y="231"/>
                </a:cxn>
                <a:cxn ang="0">
                  <a:pos x="124" y="237"/>
                </a:cxn>
                <a:cxn ang="0">
                  <a:pos x="122" y="243"/>
                </a:cxn>
                <a:cxn ang="0">
                  <a:pos x="119" y="248"/>
                </a:cxn>
                <a:cxn ang="0">
                  <a:pos x="115" y="253"/>
                </a:cxn>
                <a:cxn ang="0">
                  <a:pos x="110" y="257"/>
                </a:cxn>
                <a:cxn ang="0">
                  <a:pos x="105" y="260"/>
                </a:cxn>
                <a:cxn ang="0">
                  <a:pos x="99" y="262"/>
                </a:cxn>
                <a:cxn ang="0">
                  <a:pos x="93" y="263"/>
                </a:cxn>
                <a:cxn ang="0">
                  <a:pos x="93" y="263"/>
                </a:cxn>
                <a:cxn ang="0">
                  <a:pos x="93" y="263"/>
                </a:cxn>
                <a:cxn ang="0">
                  <a:pos x="87" y="262"/>
                </a:cxn>
                <a:cxn ang="0">
                  <a:pos x="80" y="260"/>
                </a:cxn>
                <a:cxn ang="0">
                  <a:pos x="74" y="257"/>
                </a:cxn>
                <a:cxn ang="0">
                  <a:pos x="69" y="253"/>
                </a:cxn>
                <a:cxn ang="0">
                  <a:pos x="66" y="248"/>
                </a:cxn>
                <a:cxn ang="0">
                  <a:pos x="63" y="243"/>
                </a:cxn>
                <a:cxn ang="0">
                  <a:pos x="61" y="237"/>
                </a:cxn>
                <a:cxn ang="0">
                  <a:pos x="61" y="231"/>
                </a:cxn>
                <a:cxn ang="0">
                  <a:pos x="61" y="101"/>
                </a:cxn>
                <a:cxn ang="0">
                  <a:pos x="16" y="101"/>
                </a:cxn>
                <a:cxn ang="0">
                  <a:pos x="16" y="101"/>
                </a:cxn>
                <a:cxn ang="0">
                  <a:pos x="10" y="100"/>
                </a:cxn>
                <a:cxn ang="0">
                  <a:pos x="5" y="99"/>
                </a:cxn>
                <a:cxn ang="0">
                  <a:pos x="1" y="95"/>
                </a:cxn>
                <a:cxn ang="0">
                  <a:pos x="0" y="91"/>
                </a:cxn>
                <a:cxn ang="0">
                  <a:pos x="0" y="87"/>
                </a:cxn>
                <a:cxn ang="0">
                  <a:pos x="0" y="82"/>
                </a:cxn>
                <a:cxn ang="0">
                  <a:pos x="3" y="77"/>
                </a:cxn>
                <a:cxn ang="0">
                  <a:pos x="7" y="73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75" y="6"/>
                </a:cxn>
                <a:cxn ang="0">
                  <a:pos x="80" y="2"/>
                </a:cxn>
                <a:cxn ang="0">
                  <a:pos x="87" y="0"/>
                </a:cxn>
                <a:cxn ang="0">
                  <a:pos x="93" y="0"/>
                </a:cxn>
                <a:cxn ang="0">
                  <a:pos x="98" y="0"/>
                </a:cxn>
                <a:cxn ang="0">
                  <a:pos x="104" y="2"/>
                </a:cxn>
                <a:cxn ang="0">
                  <a:pos x="110" y="6"/>
                </a:cxn>
                <a:cxn ang="0">
                  <a:pos x="115" y="11"/>
                </a:cxn>
                <a:cxn ang="0">
                  <a:pos x="178" y="73"/>
                </a:cxn>
                <a:cxn ang="0">
                  <a:pos x="178" y="73"/>
                </a:cxn>
                <a:cxn ang="0">
                  <a:pos x="182" y="77"/>
                </a:cxn>
                <a:cxn ang="0">
                  <a:pos x="184" y="82"/>
                </a:cxn>
                <a:cxn ang="0">
                  <a:pos x="184" y="86"/>
                </a:cxn>
                <a:cxn ang="0">
                  <a:pos x="184" y="91"/>
                </a:cxn>
                <a:cxn ang="0">
                  <a:pos x="182" y="95"/>
                </a:cxn>
                <a:cxn ang="0">
                  <a:pos x="178" y="97"/>
                </a:cxn>
                <a:cxn ang="0">
                  <a:pos x="173" y="100"/>
                </a:cxn>
                <a:cxn ang="0">
                  <a:pos x="166" y="101"/>
                </a:cxn>
                <a:cxn ang="0">
                  <a:pos x="125" y="101"/>
                </a:cxn>
              </a:cxnLst>
              <a:rect l="0" t="0" r="r" b="b"/>
              <a:pathLst>
                <a:path w="184" h="263">
                  <a:moveTo>
                    <a:pt x="125" y="101"/>
                  </a:moveTo>
                  <a:lnTo>
                    <a:pt x="125" y="231"/>
                  </a:lnTo>
                  <a:lnTo>
                    <a:pt x="125" y="231"/>
                  </a:lnTo>
                  <a:lnTo>
                    <a:pt x="124" y="237"/>
                  </a:lnTo>
                  <a:lnTo>
                    <a:pt x="122" y="243"/>
                  </a:lnTo>
                  <a:lnTo>
                    <a:pt x="119" y="248"/>
                  </a:lnTo>
                  <a:lnTo>
                    <a:pt x="115" y="253"/>
                  </a:lnTo>
                  <a:lnTo>
                    <a:pt x="110" y="257"/>
                  </a:lnTo>
                  <a:lnTo>
                    <a:pt x="105" y="260"/>
                  </a:lnTo>
                  <a:lnTo>
                    <a:pt x="99" y="262"/>
                  </a:lnTo>
                  <a:lnTo>
                    <a:pt x="93" y="263"/>
                  </a:lnTo>
                  <a:lnTo>
                    <a:pt x="93" y="263"/>
                  </a:lnTo>
                  <a:lnTo>
                    <a:pt x="93" y="263"/>
                  </a:lnTo>
                  <a:lnTo>
                    <a:pt x="87" y="262"/>
                  </a:lnTo>
                  <a:lnTo>
                    <a:pt x="80" y="260"/>
                  </a:lnTo>
                  <a:lnTo>
                    <a:pt x="74" y="257"/>
                  </a:lnTo>
                  <a:lnTo>
                    <a:pt x="69" y="253"/>
                  </a:lnTo>
                  <a:lnTo>
                    <a:pt x="66" y="248"/>
                  </a:lnTo>
                  <a:lnTo>
                    <a:pt x="63" y="243"/>
                  </a:lnTo>
                  <a:lnTo>
                    <a:pt x="61" y="237"/>
                  </a:lnTo>
                  <a:lnTo>
                    <a:pt x="61" y="231"/>
                  </a:lnTo>
                  <a:lnTo>
                    <a:pt x="61" y="101"/>
                  </a:lnTo>
                  <a:lnTo>
                    <a:pt x="16" y="101"/>
                  </a:lnTo>
                  <a:lnTo>
                    <a:pt x="16" y="101"/>
                  </a:lnTo>
                  <a:lnTo>
                    <a:pt x="10" y="100"/>
                  </a:lnTo>
                  <a:lnTo>
                    <a:pt x="5" y="99"/>
                  </a:lnTo>
                  <a:lnTo>
                    <a:pt x="1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3" y="77"/>
                  </a:lnTo>
                  <a:lnTo>
                    <a:pt x="7" y="73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75" y="6"/>
                  </a:lnTo>
                  <a:lnTo>
                    <a:pt x="80" y="2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4" y="2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78" y="73"/>
                  </a:lnTo>
                  <a:lnTo>
                    <a:pt x="178" y="73"/>
                  </a:lnTo>
                  <a:lnTo>
                    <a:pt x="182" y="77"/>
                  </a:lnTo>
                  <a:lnTo>
                    <a:pt x="184" y="82"/>
                  </a:lnTo>
                  <a:lnTo>
                    <a:pt x="184" y="86"/>
                  </a:lnTo>
                  <a:lnTo>
                    <a:pt x="184" y="91"/>
                  </a:lnTo>
                  <a:lnTo>
                    <a:pt x="182" y="95"/>
                  </a:lnTo>
                  <a:lnTo>
                    <a:pt x="178" y="97"/>
                  </a:lnTo>
                  <a:lnTo>
                    <a:pt x="173" y="100"/>
                  </a:lnTo>
                  <a:lnTo>
                    <a:pt x="166" y="101"/>
                  </a:lnTo>
                  <a:lnTo>
                    <a:pt x="125" y="1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88" name="Freeform 17"/>
            <p:cNvSpPr>
              <a:spLocks/>
            </p:cNvSpPr>
            <p:nvPr/>
          </p:nvSpPr>
          <p:spPr bwMode="auto">
            <a:xfrm>
              <a:off x="1168380" y="3486162"/>
              <a:ext cx="381000" cy="266700"/>
            </a:xfrm>
            <a:custGeom>
              <a:avLst/>
              <a:gdLst/>
              <a:ahLst/>
              <a:cxnLst>
                <a:cxn ang="0">
                  <a:pos x="392" y="125"/>
                </a:cxn>
                <a:cxn ang="0">
                  <a:pos x="420" y="136"/>
                </a:cxn>
                <a:cxn ang="0">
                  <a:pos x="445" y="153"/>
                </a:cxn>
                <a:cxn ang="0">
                  <a:pos x="463" y="175"/>
                </a:cxn>
                <a:cxn ang="0">
                  <a:pos x="476" y="200"/>
                </a:cxn>
                <a:cxn ang="0">
                  <a:pos x="480" y="227"/>
                </a:cxn>
                <a:cxn ang="0">
                  <a:pos x="480" y="237"/>
                </a:cxn>
                <a:cxn ang="0">
                  <a:pos x="472" y="264"/>
                </a:cxn>
                <a:cxn ang="0">
                  <a:pos x="457" y="289"/>
                </a:cxn>
                <a:cxn ang="0">
                  <a:pos x="435" y="310"/>
                </a:cxn>
                <a:cxn ang="0">
                  <a:pos x="408" y="325"/>
                </a:cxn>
                <a:cxn ang="0">
                  <a:pos x="376" y="334"/>
                </a:cxn>
                <a:cxn ang="0">
                  <a:pos x="376" y="220"/>
                </a:cxn>
                <a:cxn ang="0">
                  <a:pos x="362" y="195"/>
                </a:cxn>
                <a:cxn ang="0">
                  <a:pos x="347" y="185"/>
                </a:cxn>
                <a:cxn ang="0">
                  <a:pos x="329" y="182"/>
                </a:cxn>
                <a:cxn ang="0">
                  <a:pos x="301" y="190"/>
                </a:cxn>
                <a:cxn ang="0">
                  <a:pos x="288" y="203"/>
                </a:cxn>
                <a:cxn ang="0">
                  <a:pos x="280" y="230"/>
                </a:cxn>
                <a:cxn ang="0">
                  <a:pos x="210" y="315"/>
                </a:cxn>
                <a:cxn ang="0">
                  <a:pos x="246" y="313"/>
                </a:cxn>
                <a:cxn ang="0">
                  <a:pos x="259" y="306"/>
                </a:cxn>
                <a:cxn ang="0">
                  <a:pos x="268" y="295"/>
                </a:cxn>
                <a:cxn ang="0">
                  <a:pos x="268" y="277"/>
                </a:cxn>
                <a:cxn ang="0">
                  <a:pos x="258" y="259"/>
                </a:cxn>
                <a:cxn ang="0">
                  <a:pos x="188" y="190"/>
                </a:cxn>
                <a:cxn ang="0">
                  <a:pos x="162" y="182"/>
                </a:cxn>
                <a:cxn ang="0">
                  <a:pos x="143" y="185"/>
                </a:cxn>
                <a:cxn ang="0">
                  <a:pos x="65" y="259"/>
                </a:cxn>
                <a:cxn ang="0">
                  <a:pos x="54" y="278"/>
                </a:cxn>
                <a:cxn ang="0">
                  <a:pos x="54" y="295"/>
                </a:cxn>
                <a:cxn ang="0">
                  <a:pos x="59" y="304"/>
                </a:cxn>
                <a:cxn ang="0">
                  <a:pos x="67" y="310"/>
                </a:cxn>
                <a:cxn ang="0">
                  <a:pos x="114" y="315"/>
                </a:cxn>
                <a:cxn ang="0">
                  <a:pos x="101" y="334"/>
                </a:cxn>
                <a:cxn ang="0">
                  <a:pos x="69" y="324"/>
                </a:cxn>
                <a:cxn ang="0">
                  <a:pos x="41" y="306"/>
                </a:cxn>
                <a:cxn ang="0">
                  <a:pos x="20" y="284"/>
                </a:cxn>
                <a:cxn ang="0">
                  <a:pos x="5" y="257"/>
                </a:cxn>
                <a:cxn ang="0">
                  <a:pos x="0" y="227"/>
                </a:cxn>
                <a:cxn ang="0">
                  <a:pos x="1" y="219"/>
                </a:cxn>
                <a:cxn ang="0">
                  <a:pos x="7" y="191"/>
                </a:cxn>
                <a:cxn ang="0">
                  <a:pos x="22" y="167"/>
                </a:cxn>
                <a:cxn ang="0">
                  <a:pos x="43" y="147"/>
                </a:cxn>
                <a:cxn ang="0">
                  <a:pos x="69" y="132"/>
                </a:cxn>
                <a:cxn ang="0">
                  <a:pos x="99" y="122"/>
                </a:cxn>
                <a:cxn ang="0">
                  <a:pos x="99" y="118"/>
                </a:cxn>
                <a:cxn ang="0">
                  <a:pos x="105" y="84"/>
                </a:cxn>
                <a:cxn ang="0">
                  <a:pos x="123" y="53"/>
                </a:cxn>
                <a:cxn ang="0">
                  <a:pos x="151" y="27"/>
                </a:cxn>
                <a:cxn ang="0">
                  <a:pos x="185" y="10"/>
                </a:cxn>
                <a:cxn ang="0">
                  <a:pos x="226" y="1"/>
                </a:cxn>
                <a:cxn ang="0">
                  <a:pos x="255" y="1"/>
                </a:cxn>
                <a:cxn ang="0">
                  <a:pos x="295" y="10"/>
                </a:cxn>
                <a:cxn ang="0">
                  <a:pos x="330" y="27"/>
                </a:cxn>
                <a:cxn ang="0">
                  <a:pos x="357" y="53"/>
                </a:cxn>
                <a:cxn ang="0">
                  <a:pos x="374" y="84"/>
                </a:cxn>
                <a:cxn ang="0">
                  <a:pos x="381" y="118"/>
                </a:cxn>
                <a:cxn ang="0">
                  <a:pos x="381" y="122"/>
                </a:cxn>
              </a:cxnLst>
              <a:rect l="0" t="0" r="r" b="b"/>
              <a:pathLst>
                <a:path w="480" h="336">
                  <a:moveTo>
                    <a:pt x="381" y="122"/>
                  </a:moveTo>
                  <a:lnTo>
                    <a:pt x="381" y="122"/>
                  </a:lnTo>
                  <a:lnTo>
                    <a:pt x="392" y="125"/>
                  </a:lnTo>
                  <a:lnTo>
                    <a:pt x="402" y="127"/>
                  </a:lnTo>
                  <a:lnTo>
                    <a:pt x="412" y="132"/>
                  </a:lnTo>
                  <a:lnTo>
                    <a:pt x="420" y="136"/>
                  </a:lnTo>
                  <a:lnTo>
                    <a:pt x="429" y="141"/>
                  </a:lnTo>
                  <a:lnTo>
                    <a:pt x="438" y="147"/>
                  </a:lnTo>
                  <a:lnTo>
                    <a:pt x="445" y="153"/>
                  </a:lnTo>
                  <a:lnTo>
                    <a:pt x="451" y="161"/>
                  </a:lnTo>
                  <a:lnTo>
                    <a:pt x="457" y="167"/>
                  </a:lnTo>
                  <a:lnTo>
                    <a:pt x="463" y="175"/>
                  </a:lnTo>
                  <a:lnTo>
                    <a:pt x="468" y="183"/>
                  </a:lnTo>
                  <a:lnTo>
                    <a:pt x="472" y="191"/>
                  </a:lnTo>
                  <a:lnTo>
                    <a:pt x="476" y="200"/>
                  </a:lnTo>
                  <a:lnTo>
                    <a:pt x="478" y="209"/>
                  </a:lnTo>
                  <a:lnTo>
                    <a:pt x="480" y="219"/>
                  </a:lnTo>
                  <a:lnTo>
                    <a:pt x="480" y="227"/>
                  </a:lnTo>
                  <a:lnTo>
                    <a:pt x="480" y="227"/>
                  </a:lnTo>
                  <a:lnTo>
                    <a:pt x="480" y="227"/>
                  </a:lnTo>
                  <a:lnTo>
                    <a:pt x="480" y="237"/>
                  </a:lnTo>
                  <a:lnTo>
                    <a:pt x="478" y="247"/>
                  </a:lnTo>
                  <a:lnTo>
                    <a:pt x="476" y="256"/>
                  </a:lnTo>
                  <a:lnTo>
                    <a:pt x="472" y="264"/>
                  </a:lnTo>
                  <a:lnTo>
                    <a:pt x="467" y="273"/>
                  </a:lnTo>
                  <a:lnTo>
                    <a:pt x="462" y="282"/>
                  </a:lnTo>
                  <a:lnTo>
                    <a:pt x="457" y="289"/>
                  </a:lnTo>
                  <a:lnTo>
                    <a:pt x="450" y="297"/>
                  </a:lnTo>
                  <a:lnTo>
                    <a:pt x="442" y="304"/>
                  </a:lnTo>
                  <a:lnTo>
                    <a:pt x="435" y="310"/>
                  </a:lnTo>
                  <a:lnTo>
                    <a:pt x="426" y="315"/>
                  </a:lnTo>
                  <a:lnTo>
                    <a:pt x="418" y="320"/>
                  </a:lnTo>
                  <a:lnTo>
                    <a:pt x="408" y="325"/>
                  </a:lnTo>
                  <a:lnTo>
                    <a:pt x="398" y="329"/>
                  </a:lnTo>
                  <a:lnTo>
                    <a:pt x="387" y="331"/>
                  </a:lnTo>
                  <a:lnTo>
                    <a:pt x="376" y="334"/>
                  </a:lnTo>
                  <a:lnTo>
                    <a:pt x="376" y="230"/>
                  </a:lnTo>
                  <a:lnTo>
                    <a:pt x="376" y="230"/>
                  </a:lnTo>
                  <a:lnTo>
                    <a:pt x="376" y="220"/>
                  </a:lnTo>
                  <a:lnTo>
                    <a:pt x="372" y="211"/>
                  </a:lnTo>
                  <a:lnTo>
                    <a:pt x="368" y="203"/>
                  </a:lnTo>
                  <a:lnTo>
                    <a:pt x="362" y="195"/>
                  </a:lnTo>
                  <a:lnTo>
                    <a:pt x="362" y="195"/>
                  </a:lnTo>
                  <a:lnTo>
                    <a:pt x="355" y="190"/>
                  </a:lnTo>
                  <a:lnTo>
                    <a:pt x="347" y="185"/>
                  </a:lnTo>
                  <a:lnTo>
                    <a:pt x="337" y="183"/>
                  </a:lnTo>
                  <a:lnTo>
                    <a:pt x="329" y="182"/>
                  </a:lnTo>
                  <a:lnTo>
                    <a:pt x="329" y="182"/>
                  </a:lnTo>
                  <a:lnTo>
                    <a:pt x="319" y="183"/>
                  </a:lnTo>
                  <a:lnTo>
                    <a:pt x="309" y="185"/>
                  </a:lnTo>
                  <a:lnTo>
                    <a:pt x="301" y="190"/>
                  </a:lnTo>
                  <a:lnTo>
                    <a:pt x="294" y="195"/>
                  </a:lnTo>
                  <a:lnTo>
                    <a:pt x="294" y="195"/>
                  </a:lnTo>
                  <a:lnTo>
                    <a:pt x="288" y="203"/>
                  </a:lnTo>
                  <a:lnTo>
                    <a:pt x="284" y="211"/>
                  </a:lnTo>
                  <a:lnTo>
                    <a:pt x="280" y="220"/>
                  </a:lnTo>
                  <a:lnTo>
                    <a:pt x="280" y="230"/>
                  </a:lnTo>
                  <a:lnTo>
                    <a:pt x="280" y="336"/>
                  </a:lnTo>
                  <a:lnTo>
                    <a:pt x="210" y="336"/>
                  </a:lnTo>
                  <a:lnTo>
                    <a:pt x="210" y="315"/>
                  </a:lnTo>
                  <a:lnTo>
                    <a:pt x="235" y="315"/>
                  </a:lnTo>
                  <a:lnTo>
                    <a:pt x="235" y="315"/>
                  </a:lnTo>
                  <a:lnTo>
                    <a:pt x="246" y="313"/>
                  </a:lnTo>
                  <a:lnTo>
                    <a:pt x="255" y="310"/>
                  </a:lnTo>
                  <a:lnTo>
                    <a:pt x="255" y="310"/>
                  </a:lnTo>
                  <a:lnTo>
                    <a:pt x="259" y="306"/>
                  </a:lnTo>
                  <a:lnTo>
                    <a:pt x="263" y="303"/>
                  </a:lnTo>
                  <a:lnTo>
                    <a:pt x="266" y="299"/>
                  </a:lnTo>
                  <a:lnTo>
                    <a:pt x="268" y="295"/>
                  </a:lnTo>
                  <a:lnTo>
                    <a:pt x="268" y="295"/>
                  </a:lnTo>
                  <a:lnTo>
                    <a:pt x="269" y="285"/>
                  </a:lnTo>
                  <a:lnTo>
                    <a:pt x="268" y="277"/>
                  </a:lnTo>
                  <a:lnTo>
                    <a:pt x="268" y="277"/>
                  </a:lnTo>
                  <a:lnTo>
                    <a:pt x="264" y="268"/>
                  </a:lnTo>
                  <a:lnTo>
                    <a:pt x="258" y="259"/>
                  </a:lnTo>
                  <a:lnTo>
                    <a:pt x="195" y="198"/>
                  </a:lnTo>
                  <a:lnTo>
                    <a:pt x="195" y="198"/>
                  </a:lnTo>
                  <a:lnTo>
                    <a:pt x="188" y="190"/>
                  </a:lnTo>
                  <a:lnTo>
                    <a:pt x="179" y="185"/>
                  </a:lnTo>
                  <a:lnTo>
                    <a:pt x="170" y="183"/>
                  </a:lnTo>
                  <a:lnTo>
                    <a:pt x="162" y="182"/>
                  </a:lnTo>
                  <a:lnTo>
                    <a:pt x="162" y="182"/>
                  </a:lnTo>
                  <a:lnTo>
                    <a:pt x="152" y="183"/>
                  </a:lnTo>
                  <a:lnTo>
                    <a:pt x="143" y="185"/>
                  </a:lnTo>
                  <a:lnTo>
                    <a:pt x="136" y="190"/>
                  </a:lnTo>
                  <a:lnTo>
                    <a:pt x="127" y="198"/>
                  </a:lnTo>
                  <a:lnTo>
                    <a:pt x="65" y="259"/>
                  </a:lnTo>
                  <a:lnTo>
                    <a:pt x="65" y="259"/>
                  </a:lnTo>
                  <a:lnTo>
                    <a:pt x="58" y="268"/>
                  </a:lnTo>
                  <a:lnTo>
                    <a:pt x="54" y="278"/>
                  </a:lnTo>
                  <a:lnTo>
                    <a:pt x="54" y="278"/>
                  </a:lnTo>
                  <a:lnTo>
                    <a:pt x="53" y="287"/>
                  </a:lnTo>
                  <a:lnTo>
                    <a:pt x="54" y="295"/>
                  </a:lnTo>
                  <a:lnTo>
                    <a:pt x="54" y="295"/>
                  </a:lnTo>
                  <a:lnTo>
                    <a:pt x="57" y="300"/>
                  </a:lnTo>
                  <a:lnTo>
                    <a:pt x="59" y="304"/>
                  </a:lnTo>
                  <a:lnTo>
                    <a:pt x="63" y="306"/>
                  </a:lnTo>
                  <a:lnTo>
                    <a:pt x="67" y="310"/>
                  </a:lnTo>
                  <a:lnTo>
                    <a:pt x="67" y="310"/>
                  </a:lnTo>
                  <a:lnTo>
                    <a:pt x="75" y="314"/>
                  </a:lnTo>
                  <a:lnTo>
                    <a:pt x="85" y="315"/>
                  </a:lnTo>
                  <a:lnTo>
                    <a:pt x="114" y="315"/>
                  </a:lnTo>
                  <a:lnTo>
                    <a:pt x="114" y="335"/>
                  </a:lnTo>
                  <a:lnTo>
                    <a:pt x="114" y="335"/>
                  </a:lnTo>
                  <a:lnTo>
                    <a:pt x="101" y="334"/>
                  </a:lnTo>
                  <a:lnTo>
                    <a:pt x="90" y="331"/>
                  </a:lnTo>
                  <a:lnTo>
                    <a:pt x="79" y="327"/>
                  </a:lnTo>
                  <a:lnTo>
                    <a:pt x="69" y="324"/>
                  </a:lnTo>
                  <a:lnTo>
                    <a:pt x="59" y="319"/>
                  </a:lnTo>
                  <a:lnTo>
                    <a:pt x="49" y="313"/>
                  </a:lnTo>
                  <a:lnTo>
                    <a:pt x="41" y="306"/>
                  </a:lnTo>
                  <a:lnTo>
                    <a:pt x="33" y="300"/>
                  </a:lnTo>
                  <a:lnTo>
                    <a:pt x="26" y="292"/>
                  </a:lnTo>
                  <a:lnTo>
                    <a:pt x="20" y="284"/>
                  </a:lnTo>
                  <a:lnTo>
                    <a:pt x="13" y="275"/>
                  </a:lnTo>
                  <a:lnTo>
                    <a:pt x="8" y="267"/>
                  </a:lnTo>
                  <a:lnTo>
                    <a:pt x="5" y="257"/>
                  </a:lnTo>
                  <a:lnTo>
                    <a:pt x="2" y="248"/>
                  </a:lnTo>
                  <a:lnTo>
                    <a:pt x="1" y="237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1" y="219"/>
                  </a:lnTo>
                  <a:lnTo>
                    <a:pt x="2" y="209"/>
                  </a:lnTo>
                  <a:lnTo>
                    <a:pt x="5" y="200"/>
                  </a:lnTo>
                  <a:lnTo>
                    <a:pt x="7" y="191"/>
                  </a:lnTo>
                  <a:lnTo>
                    <a:pt x="12" y="183"/>
                  </a:lnTo>
                  <a:lnTo>
                    <a:pt x="16" y="175"/>
                  </a:lnTo>
                  <a:lnTo>
                    <a:pt x="22" y="167"/>
                  </a:lnTo>
                  <a:lnTo>
                    <a:pt x="28" y="161"/>
                  </a:lnTo>
                  <a:lnTo>
                    <a:pt x="36" y="153"/>
                  </a:lnTo>
                  <a:lnTo>
                    <a:pt x="43" y="147"/>
                  </a:lnTo>
                  <a:lnTo>
                    <a:pt x="50" y="141"/>
                  </a:lnTo>
                  <a:lnTo>
                    <a:pt x="59" y="136"/>
                  </a:lnTo>
                  <a:lnTo>
                    <a:pt x="69" y="132"/>
                  </a:lnTo>
                  <a:lnTo>
                    <a:pt x="79" y="127"/>
                  </a:lnTo>
                  <a:lnTo>
                    <a:pt x="89" y="125"/>
                  </a:lnTo>
                  <a:lnTo>
                    <a:pt x="99" y="122"/>
                  </a:lnTo>
                  <a:lnTo>
                    <a:pt x="99" y="122"/>
                  </a:lnTo>
                  <a:lnTo>
                    <a:pt x="99" y="118"/>
                  </a:lnTo>
                  <a:lnTo>
                    <a:pt x="99" y="118"/>
                  </a:lnTo>
                  <a:lnTo>
                    <a:pt x="100" y="107"/>
                  </a:lnTo>
                  <a:lnTo>
                    <a:pt x="101" y="95"/>
                  </a:lnTo>
                  <a:lnTo>
                    <a:pt x="105" y="84"/>
                  </a:lnTo>
                  <a:lnTo>
                    <a:pt x="110" y="73"/>
                  </a:lnTo>
                  <a:lnTo>
                    <a:pt x="116" y="63"/>
                  </a:lnTo>
                  <a:lnTo>
                    <a:pt x="123" y="53"/>
                  </a:lnTo>
                  <a:lnTo>
                    <a:pt x="131" y="43"/>
                  </a:lnTo>
                  <a:lnTo>
                    <a:pt x="141" y="36"/>
                  </a:lnTo>
                  <a:lnTo>
                    <a:pt x="151" y="27"/>
                  </a:lnTo>
                  <a:lnTo>
                    <a:pt x="161" y="21"/>
                  </a:lnTo>
                  <a:lnTo>
                    <a:pt x="173" y="15"/>
                  </a:lnTo>
                  <a:lnTo>
                    <a:pt x="185" y="10"/>
                  </a:lnTo>
                  <a:lnTo>
                    <a:pt x="198" y="6"/>
                  </a:lnTo>
                  <a:lnTo>
                    <a:pt x="211" y="2"/>
                  </a:lnTo>
                  <a:lnTo>
                    <a:pt x="226" y="1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55" y="1"/>
                  </a:lnTo>
                  <a:lnTo>
                    <a:pt x="268" y="2"/>
                  </a:lnTo>
                  <a:lnTo>
                    <a:pt x="282" y="6"/>
                  </a:lnTo>
                  <a:lnTo>
                    <a:pt x="295" y="10"/>
                  </a:lnTo>
                  <a:lnTo>
                    <a:pt x="308" y="15"/>
                  </a:lnTo>
                  <a:lnTo>
                    <a:pt x="319" y="21"/>
                  </a:lnTo>
                  <a:lnTo>
                    <a:pt x="330" y="27"/>
                  </a:lnTo>
                  <a:lnTo>
                    <a:pt x="340" y="36"/>
                  </a:lnTo>
                  <a:lnTo>
                    <a:pt x="348" y="43"/>
                  </a:lnTo>
                  <a:lnTo>
                    <a:pt x="357" y="53"/>
                  </a:lnTo>
                  <a:lnTo>
                    <a:pt x="365" y="63"/>
                  </a:lnTo>
                  <a:lnTo>
                    <a:pt x="369" y="73"/>
                  </a:lnTo>
                  <a:lnTo>
                    <a:pt x="374" y="84"/>
                  </a:lnTo>
                  <a:lnTo>
                    <a:pt x="378" y="95"/>
                  </a:lnTo>
                  <a:lnTo>
                    <a:pt x="381" y="107"/>
                  </a:lnTo>
                  <a:lnTo>
                    <a:pt x="381" y="118"/>
                  </a:lnTo>
                  <a:lnTo>
                    <a:pt x="381" y="118"/>
                  </a:lnTo>
                  <a:lnTo>
                    <a:pt x="381" y="122"/>
                  </a:lnTo>
                  <a:lnTo>
                    <a:pt x="381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89" name="Freeform 18"/>
            <p:cNvSpPr>
              <a:spLocks/>
            </p:cNvSpPr>
            <p:nvPr/>
          </p:nvSpPr>
          <p:spPr bwMode="auto">
            <a:xfrm>
              <a:off x="1355705" y="3643325"/>
              <a:ext cx="147638" cy="207963"/>
            </a:xfrm>
            <a:custGeom>
              <a:avLst/>
              <a:gdLst/>
              <a:ahLst/>
              <a:cxnLst>
                <a:cxn ang="0">
                  <a:pos x="126" y="162"/>
                </a:cxn>
                <a:cxn ang="0">
                  <a:pos x="126" y="32"/>
                </a:cxn>
                <a:cxn ang="0">
                  <a:pos x="126" y="32"/>
                </a:cxn>
                <a:cxn ang="0">
                  <a:pos x="125" y="26"/>
                </a:cxn>
                <a:cxn ang="0">
                  <a:pos x="123" y="19"/>
                </a:cxn>
                <a:cxn ang="0">
                  <a:pos x="120" y="13"/>
                </a:cxn>
                <a:cxn ang="0">
                  <a:pos x="116" y="8"/>
                </a:cxn>
                <a:cxn ang="0">
                  <a:pos x="111" y="5"/>
                </a:cxn>
                <a:cxn ang="0">
                  <a:pos x="106" y="2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6" y="0"/>
                </a:cxn>
                <a:cxn ang="0">
                  <a:pos x="80" y="2"/>
                </a:cxn>
                <a:cxn ang="0">
                  <a:pos x="75" y="5"/>
                </a:cxn>
                <a:cxn ang="0">
                  <a:pos x="70" y="8"/>
                </a:cxn>
                <a:cxn ang="0">
                  <a:pos x="66" y="13"/>
                </a:cxn>
                <a:cxn ang="0">
                  <a:pos x="64" y="19"/>
                </a:cxn>
                <a:cxn ang="0">
                  <a:pos x="62" y="26"/>
                </a:cxn>
                <a:cxn ang="0">
                  <a:pos x="62" y="32"/>
                </a:cxn>
                <a:cxn ang="0">
                  <a:pos x="62" y="162"/>
                </a:cxn>
                <a:cxn ang="0">
                  <a:pos x="17" y="162"/>
                </a:cxn>
                <a:cxn ang="0">
                  <a:pos x="17" y="162"/>
                </a:cxn>
                <a:cxn ang="0">
                  <a:pos x="11" y="162"/>
                </a:cxn>
                <a:cxn ang="0">
                  <a:pos x="6" y="164"/>
                </a:cxn>
                <a:cxn ang="0">
                  <a:pos x="2" y="167"/>
                </a:cxn>
                <a:cxn ang="0">
                  <a:pos x="1" y="170"/>
                </a:cxn>
                <a:cxn ang="0">
                  <a:pos x="0" y="175"/>
                </a:cxn>
                <a:cxn ang="0">
                  <a:pos x="1" y="179"/>
                </a:cxn>
                <a:cxn ang="0">
                  <a:pos x="3" y="184"/>
                </a:cxn>
                <a:cxn ang="0">
                  <a:pos x="7" y="189"/>
                </a:cxn>
                <a:cxn ang="0">
                  <a:pos x="70" y="251"/>
                </a:cxn>
                <a:cxn ang="0">
                  <a:pos x="70" y="251"/>
                </a:cxn>
                <a:cxn ang="0">
                  <a:pos x="76" y="256"/>
                </a:cxn>
                <a:cxn ang="0">
                  <a:pos x="81" y="259"/>
                </a:cxn>
                <a:cxn ang="0">
                  <a:pos x="88" y="262"/>
                </a:cxn>
                <a:cxn ang="0">
                  <a:pos x="92" y="263"/>
                </a:cxn>
                <a:cxn ang="0">
                  <a:pos x="99" y="262"/>
                </a:cxn>
                <a:cxn ang="0">
                  <a:pos x="105" y="259"/>
                </a:cxn>
                <a:cxn ang="0">
                  <a:pos x="110" y="256"/>
                </a:cxn>
                <a:cxn ang="0">
                  <a:pos x="116" y="251"/>
                </a:cxn>
                <a:cxn ang="0">
                  <a:pos x="179" y="189"/>
                </a:cxn>
                <a:cxn ang="0">
                  <a:pos x="179" y="189"/>
                </a:cxn>
                <a:cxn ang="0">
                  <a:pos x="183" y="185"/>
                </a:cxn>
                <a:cxn ang="0">
                  <a:pos x="184" y="180"/>
                </a:cxn>
                <a:cxn ang="0">
                  <a:pos x="185" y="175"/>
                </a:cxn>
                <a:cxn ang="0">
                  <a:pos x="185" y="171"/>
                </a:cxn>
                <a:cxn ang="0">
                  <a:pos x="183" y="168"/>
                </a:cxn>
                <a:cxn ang="0">
                  <a:pos x="179" y="164"/>
                </a:cxn>
                <a:cxn ang="0">
                  <a:pos x="173" y="162"/>
                </a:cxn>
                <a:cxn ang="0">
                  <a:pos x="165" y="162"/>
                </a:cxn>
                <a:cxn ang="0">
                  <a:pos x="126" y="162"/>
                </a:cxn>
              </a:cxnLst>
              <a:rect l="0" t="0" r="r" b="b"/>
              <a:pathLst>
                <a:path w="185" h="263">
                  <a:moveTo>
                    <a:pt x="126" y="162"/>
                  </a:moveTo>
                  <a:lnTo>
                    <a:pt x="126" y="32"/>
                  </a:lnTo>
                  <a:lnTo>
                    <a:pt x="126" y="32"/>
                  </a:lnTo>
                  <a:lnTo>
                    <a:pt x="125" y="26"/>
                  </a:lnTo>
                  <a:lnTo>
                    <a:pt x="123" y="19"/>
                  </a:lnTo>
                  <a:lnTo>
                    <a:pt x="120" y="13"/>
                  </a:lnTo>
                  <a:lnTo>
                    <a:pt x="116" y="8"/>
                  </a:lnTo>
                  <a:lnTo>
                    <a:pt x="111" y="5"/>
                  </a:lnTo>
                  <a:lnTo>
                    <a:pt x="106" y="2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5" y="5"/>
                  </a:lnTo>
                  <a:lnTo>
                    <a:pt x="70" y="8"/>
                  </a:lnTo>
                  <a:lnTo>
                    <a:pt x="66" y="13"/>
                  </a:lnTo>
                  <a:lnTo>
                    <a:pt x="64" y="19"/>
                  </a:lnTo>
                  <a:lnTo>
                    <a:pt x="62" y="26"/>
                  </a:lnTo>
                  <a:lnTo>
                    <a:pt x="62" y="32"/>
                  </a:lnTo>
                  <a:lnTo>
                    <a:pt x="62" y="162"/>
                  </a:lnTo>
                  <a:lnTo>
                    <a:pt x="17" y="162"/>
                  </a:lnTo>
                  <a:lnTo>
                    <a:pt x="17" y="162"/>
                  </a:lnTo>
                  <a:lnTo>
                    <a:pt x="11" y="162"/>
                  </a:lnTo>
                  <a:lnTo>
                    <a:pt x="6" y="164"/>
                  </a:lnTo>
                  <a:lnTo>
                    <a:pt x="2" y="167"/>
                  </a:lnTo>
                  <a:lnTo>
                    <a:pt x="1" y="170"/>
                  </a:lnTo>
                  <a:lnTo>
                    <a:pt x="0" y="175"/>
                  </a:lnTo>
                  <a:lnTo>
                    <a:pt x="1" y="179"/>
                  </a:lnTo>
                  <a:lnTo>
                    <a:pt x="3" y="184"/>
                  </a:lnTo>
                  <a:lnTo>
                    <a:pt x="7" y="189"/>
                  </a:lnTo>
                  <a:lnTo>
                    <a:pt x="70" y="251"/>
                  </a:lnTo>
                  <a:lnTo>
                    <a:pt x="70" y="251"/>
                  </a:lnTo>
                  <a:lnTo>
                    <a:pt x="76" y="256"/>
                  </a:lnTo>
                  <a:lnTo>
                    <a:pt x="81" y="259"/>
                  </a:lnTo>
                  <a:lnTo>
                    <a:pt x="88" y="262"/>
                  </a:lnTo>
                  <a:lnTo>
                    <a:pt x="92" y="263"/>
                  </a:lnTo>
                  <a:lnTo>
                    <a:pt x="99" y="262"/>
                  </a:lnTo>
                  <a:lnTo>
                    <a:pt x="105" y="259"/>
                  </a:lnTo>
                  <a:lnTo>
                    <a:pt x="110" y="256"/>
                  </a:lnTo>
                  <a:lnTo>
                    <a:pt x="116" y="251"/>
                  </a:lnTo>
                  <a:lnTo>
                    <a:pt x="179" y="189"/>
                  </a:lnTo>
                  <a:lnTo>
                    <a:pt x="179" y="189"/>
                  </a:lnTo>
                  <a:lnTo>
                    <a:pt x="183" y="185"/>
                  </a:lnTo>
                  <a:lnTo>
                    <a:pt x="184" y="180"/>
                  </a:lnTo>
                  <a:lnTo>
                    <a:pt x="185" y="175"/>
                  </a:lnTo>
                  <a:lnTo>
                    <a:pt x="185" y="171"/>
                  </a:lnTo>
                  <a:lnTo>
                    <a:pt x="183" y="168"/>
                  </a:lnTo>
                  <a:lnTo>
                    <a:pt x="179" y="164"/>
                  </a:lnTo>
                  <a:lnTo>
                    <a:pt x="173" y="162"/>
                  </a:lnTo>
                  <a:lnTo>
                    <a:pt x="165" y="162"/>
                  </a:lnTo>
                  <a:lnTo>
                    <a:pt x="126" y="1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69" name="Group 76"/>
          <p:cNvGrpSpPr/>
          <p:nvPr/>
        </p:nvGrpSpPr>
        <p:grpSpPr>
          <a:xfrm>
            <a:off x="4351658" y="2731239"/>
            <a:ext cx="579843" cy="402587"/>
            <a:chOff x="5533573" y="812792"/>
            <a:chExt cx="400733" cy="278229"/>
          </a:xfrm>
          <a:solidFill>
            <a:schemeClr val="tx2"/>
          </a:solidFill>
        </p:grpSpPr>
        <p:sp>
          <p:nvSpPr>
            <p:cNvPr id="70" name="Freeform 101"/>
            <p:cNvSpPr>
              <a:spLocks/>
            </p:cNvSpPr>
            <p:nvPr/>
          </p:nvSpPr>
          <p:spPr bwMode="auto">
            <a:xfrm>
              <a:off x="5730826" y="962288"/>
              <a:ext cx="93436" cy="12873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4" y="52"/>
                </a:cxn>
                <a:cxn ang="0">
                  <a:pos x="23" y="74"/>
                </a:cxn>
                <a:cxn ang="0">
                  <a:pos x="30" y="96"/>
                </a:cxn>
                <a:cxn ang="0">
                  <a:pos x="30" y="109"/>
                </a:cxn>
                <a:cxn ang="0">
                  <a:pos x="32" y="120"/>
                </a:cxn>
                <a:cxn ang="0">
                  <a:pos x="32" y="120"/>
                </a:cxn>
                <a:cxn ang="0">
                  <a:pos x="32" y="123"/>
                </a:cxn>
                <a:cxn ang="0">
                  <a:pos x="32" y="123"/>
                </a:cxn>
                <a:cxn ang="0">
                  <a:pos x="34" y="123"/>
                </a:cxn>
                <a:cxn ang="0">
                  <a:pos x="87" y="123"/>
                </a:cxn>
                <a:cxn ang="0">
                  <a:pos x="87" y="123"/>
                </a:cxn>
                <a:cxn ang="0">
                  <a:pos x="88" y="121"/>
                </a:cxn>
                <a:cxn ang="0">
                  <a:pos x="90" y="120"/>
                </a:cxn>
                <a:cxn ang="0">
                  <a:pos x="90" y="120"/>
                </a:cxn>
                <a:cxn ang="0">
                  <a:pos x="88" y="103"/>
                </a:cxn>
                <a:cxn ang="0">
                  <a:pos x="87" y="87"/>
                </a:cxn>
                <a:cxn ang="0">
                  <a:pos x="83" y="71"/>
                </a:cxn>
                <a:cxn ang="0">
                  <a:pos x="78" y="54"/>
                </a:cxn>
                <a:cxn ang="0">
                  <a:pos x="72" y="40"/>
                </a:cxn>
                <a:cxn ang="0">
                  <a:pos x="65" y="25"/>
                </a:cxn>
                <a:cxn ang="0">
                  <a:pos x="56" y="13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34" y="5"/>
                </a:cxn>
                <a:cxn ang="0">
                  <a:pos x="21" y="14"/>
                </a:cxn>
                <a:cxn ang="0">
                  <a:pos x="10" y="23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90" h="123">
                  <a:moveTo>
                    <a:pt x="0" y="34"/>
                  </a:moveTo>
                  <a:lnTo>
                    <a:pt x="0" y="34"/>
                  </a:lnTo>
                  <a:lnTo>
                    <a:pt x="14" y="52"/>
                  </a:lnTo>
                  <a:lnTo>
                    <a:pt x="23" y="74"/>
                  </a:lnTo>
                  <a:lnTo>
                    <a:pt x="30" y="96"/>
                  </a:lnTo>
                  <a:lnTo>
                    <a:pt x="30" y="109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32" y="123"/>
                  </a:lnTo>
                  <a:lnTo>
                    <a:pt x="32" y="123"/>
                  </a:lnTo>
                  <a:lnTo>
                    <a:pt x="34" y="123"/>
                  </a:lnTo>
                  <a:lnTo>
                    <a:pt x="87" y="123"/>
                  </a:lnTo>
                  <a:lnTo>
                    <a:pt x="87" y="123"/>
                  </a:lnTo>
                  <a:lnTo>
                    <a:pt x="88" y="121"/>
                  </a:lnTo>
                  <a:lnTo>
                    <a:pt x="90" y="120"/>
                  </a:lnTo>
                  <a:lnTo>
                    <a:pt x="90" y="120"/>
                  </a:lnTo>
                  <a:lnTo>
                    <a:pt x="88" y="103"/>
                  </a:lnTo>
                  <a:lnTo>
                    <a:pt x="87" y="87"/>
                  </a:lnTo>
                  <a:lnTo>
                    <a:pt x="83" y="71"/>
                  </a:lnTo>
                  <a:lnTo>
                    <a:pt x="78" y="54"/>
                  </a:lnTo>
                  <a:lnTo>
                    <a:pt x="72" y="40"/>
                  </a:lnTo>
                  <a:lnTo>
                    <a:pt x="65" y="25"/>
                  </a:lnTo>
                  <a:lnTo>
                    <a:pt x="56" y="13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34" y="5"/>
                  </a:lnTo>
                  <a:lnTo>
                    <a:pt x="21" y="14"/>
                  </a:lnTo>
                  <a:lnTo>
                    <a:pt x="10" y="23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71" name="Freeform 102"/>
            <p:cNvSpPr>
              <a:spLocks/>
            </p:cNvSpPr>
            <p:nvPr/>
          </p:nvSpPr>
          <p:spPr bwMode="auto">
            <a:xfrm>
              <a:off x="5533573" y="814869"/>
              <a:ext cx="182717" cy="151573"/>
            </a:xfrm>
            <a:custGeom>
              <a:avLst/>
              <a:gdLst/>
              <a:ahLst/>
              <a:cxnLst>
                <a:cxn ang="0">
                  <a:pos x="178" y="71"/>
                </a:cxn>
                <a:cxn ang="0">
                  <a:pos x="178" y="71"/>
                </a:cxn>
                <a:cxn ang="0">
                  <a:pos x="154" y="58"/>
                </a:cxn>
                <a:cxn ang="0">
                  <a:pos x="131" y="49"/>
                </a:cxn>
                <a:cxn ang="0">
                  <a:pos x="104" y="44"/>
                </a:cxn>
                <a:cxn ang="0">
                  <a:pos x="76" y="42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73" y="0"/>
                </a:cxn>
                <a:cxn ang="0">
                  <a:pos x="2" y="71"/>
                </a:cxn>
                <a:cxn ang="0">
                  <a:pos x="2" y="71"/>
                </a:cxn>
                <a:cxn ang="0">
                  <a:pos x="0" y="73"/>
                </a:cxn>
                <a:cxn ang="0">
                  <a:pos x="2" y="75"/>
                </a:cxn>
                <a:cxn ang="0">
                  <a:pos x="73" y="145"/>
                </a:cxn>
                <a:cxn ang="0">
                  <a:pos x="73" y="145"/>
                </a:cxn>
                <a:cxn ang="0">
                  <a:pos x="75" y="145"/>
                </a:cxn>
                <a:cxn ang="0">
                  <a:pos x="75" y="145"/>
                </a:cxn>
                <a:cxn ang="0">
                  <a:pos x="76" y="144"/>
                </a:cxn>
                <a:cxn ang="0">
                  <a:pos x="76" y="100"/>
                </a:cxn>
                <a:cxn ang="0">
                  <a:pos x="76" y="100"/>
                </a:cxn>
                <a:cxn ang="0">
                  <a:pos x="91" y="100"/>
                </a:cxn>
                <a:cxn ang="0">
                  <a:pos x="105" y="102"/>
                </a:cxn>
                <a:cxn ang="0">
                  <a:pos x="118" y="107"/>
                </a:cxn>
                <a:cxn ang="0">
                  <a:pos x="133" y="113"/>
                </a:cxn>
                <a:cxn ang="0">
                  <a:pos x="133" y="113"/>
                </a:cxn>
                <a:cxn ang="0">
                  <a:pos x="142" y="100"/>
                </a:cxn>
                <a:cxn ang="0">
                  <a:pos x="153" y="89"/>
                </a:cxn>
                <a:cxn ang="0">
                  <a:pos x="165" y="80"/>
                </a:cxn>
                <a:cxn ang="0">
                  <a:pos x="178" y="71"/>
                </a:cxn>
                <a:cxn ang="0">
                  <a:pos x="178" y="71"/>
                </a:cxn>
              </a:cxnLst>
              <a:rect l="0" t="0" r="r" b="b"/>
              <a:pathLst>
                <a:path w="178" h="145">
                  <a:moveTo>
                    <a:pt x="178" y="71"/>
                  </a:moveTo>
                  <a:lnTo>
                    <a:pt x="178" y="71"/>
                  </a:lnTo>
                  <a:lnTo>
                    <a:pt x="154" y="58"/>
                  </a:lnTo>
                  <a:lnTo>
                    <a:pt x="131" y="49"/>
                  </a:lnTo>
                  <a:lnTo>
                    <a:pt x="104" y="44"/>
                  </a:lnTo>
                  <a:lnTo>
                    <a:pt x="76" y="4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3" y="0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0" y="73"/>
                  </a:lnTo>
                  <a:lnTo>
                    <a:pt x="2" y="75"/>
                  </a:lnTo>
                  <a:lnTo>
                    <a:pt x="73" y="145"/>
                  </a:lnTo>
                  <a:lnTo>
                    <a:pt x="73" y="145"/>
                  </a:lnTo>
                  <a:lnTo>
                    <a:pt x="75" y="145"/>
                  </a:lnTo>
                  <a:lnTo>
                    <a:pt x="75" y="145"/>
                  </a:lnTo>
                  <a:lnTo>
                    <a:pt x="76" y="144"/>
                  </a:lnTo>
                  <a:lnTo>
                    <a:pt x="76" y="100"/>
                  </a:lnTo>
                  <a:lnTo>
                    <a:pt x="76" y="100"/>
                  </a:lnTo>
                  <a:lnTo>
                    <a:pt x="91" y="100"/>
                  </a:lnTo>
                  <a:lnTo>
                    <a:pt x="105" y="102"/>
                  </a:lnTo>
                  <a:lnTo>
                    <a:pt x="118" y="107"/>
                  </a:lnTo>
                  <a:lnTo>
                    <a:pt x="133" y="113"/>
                  </a:lnTo>
                  <a:lnTo>
                    <a:pt x="133" y="113"/>
                  </a:lnTo>
                  <a:lnTo>
                    <a:pt x="142" y="100"/>
                  </a:lnTo>
                  <a:lnTo>
                    <a:pt x="153" y="89"/>
                  </a:lnTo>
                  <a:lnTo>
                    <a:pt x="165" y="80"/>
                  </a:lnTo>
                  <a:lnTo>
                    <a:pt x="178" y="71"/>
                  </a:lnTo>
                  <a:lnTo>
                    <a:pt x="178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5620779" y="812792"/>
              <a:ext cx="313527" cy="278228"/>
            </a:xfrm>
            <a:custGeom>
              <a:avLst/>
              <a:gdLst/>
              <a:ahLst/>
              <a:cxnLst>
                <a:cxn ang="0">
                  <a:pos x="300" y="79"/>
                </a:cxn>
                <a:cxn ang="0">
                  <a:pos x="220" y="1"/>
                </a:cxn>
                <a:cxn ang="0">
                  <a:pos x="220" y="1"/>
                </a:cxn>
                <a:cxn ang="0">
                  <a:pos x="218" y="0"/>
                </a:cxn>
                <a:cxn ang="0">
                  <a:pos x="218" y="0"/>
                </a:cxn>
                <a:cxn ang="0">
                  <a:pos x="216" y="3"/>
                </a:cxn>
                <a:cxn ang="0">
                  <a:pos x="216" y="47"/>
                </a:cxn>
                <a:cxn ang="0">
                  <a:pos x="216" y="47"/>
                </a:cxn>
                <a:cxn ang="0">
                  <a:pos x="200" y="49"/>
                </a:cxn>
                <a:cxn ang="0">
                  <a:pos x="185" y="50"/>
                </a:cxn>
                <a:cxn ang="0">
                  <a:pos x="155" y="56"/>
                </a:cxn>
                <a:cxn ang="0">
                  <a:pos x="127" y="67"/>
                </a:cxn>
                <a:cxn ang="0">
                  <a:pos x="102" y="81"/>
                </a:cxn>
                <a:cxn ang="0">
                  <a:pos x="102" y="81"/>
                </a:cxn>
                <a:cxn ang="0">
                  <a:pos x="87" y="90"/>
                </a:cxn>
                <a:cxn ang="0">
                  <a:pos x="75" y="101"/>
                </a:cxn>
                <a:cxn ang="0">
                  <a:pos x="62" y="114"/>
                </a:cxn>
                <a:cxn ang="0">
                  <a:pos x="49" y="127"/>
                </a:cxn>
                <a:cxn ang="0">
                  <a:pos x="49" y="127"/>
                </a:cxn>
                <a:cxn ang="0">
                  <a:pos x="39" y="141"/>
                </a:cxn>
                <a:cxn ang="0">
                  <a:pos x="29" y="157"/>
                </a:cxn>
                <a:cxn ang="0">
                  <a:pos x="20" y="172"/>
                </a:cxn>
                <a:cxn ang="0">
                  <a:pos x="15" y="190"/>
                </a:cxn>
                <a:cxn ang="0">
                  <a:pos x="10" y="206"/>
                </a:cxn>
                <a:cxn ang="0">
                  <a:pos x="4" y="224"/>
                </a:cxn>
                <a:cxn ang="0">
                  <a:pos x="2" y="244"/>
                </a:cxn>
                <a:cxn ang="0">
                  <a:pos x="0" y="263"/>
                </a:cxn>
                <a:cxn ang="0">
                  <a:pos x="0" y="263"/>
                </a:cxn>
                <a:cxn ang="0">
                  <a:pos x="2" y="266"/>
                </a:cxn>
                <a:cxn ang="0">
                  <a:pos x="4" y="266"/>
                </a:cxn>
                <a:cxn ang="0">
                  <a:pos x="64" y="266"/>
                </a:cxn>
                <a:cxn ang="0">
                  <a:pos x="64" y="266"/>
                </a:cxn>
                <a:cxn ang="0">
                  <a:pos x="66" y="266"/>
                </a:cxn>
                <a:cxn ang="0">
                  <a:pos x="66" y="266"/>
                </a:cxn>
                <a:cxn ang="0">
                  <a:pos x="66" y="263"/>
                </a:cxn>
                <a:cxn ang="0">
                  <a:pos x="66" y="263"/>
                </a:cxn>
                <a:cxn ang="0">
                  <a:pos x="68" y="250"/>
                </a:cxn>
                <a:cxn ang="0">
                  <a:pos x="69" y="237"/>
                </a:cxn>
                <a:cxn ang="0">
                  <a:pos x="71" y="223"/>
                </a:cxn>
                <a:cxn ang="0">
                  <a:pos x="77" y="212"/>
                </a:cxn>
                <a:cxn ang="0">
                  <a:pos x="80" y="199"/>
                </a:cxn>
                <a:cxn ang="0">
                  <a:pos x="87" y="188"/>
                </a:cxn>
                <a:cxn ang="0">
                  <a:pos x="102" y="166"/>
                </a:cxn>
                <a:cxn ang="0">
                  <a:pos x="102" y="166"/>
                </a:cxn>
                <a:cxn ang="0">
                  <a:pos x="113" y="154"/>
                </a:cxn>
                <a:cxn ang="0">
                  <a:pos x="126" y="145"/>
                </a:cxn>
                <a:cxn ang="0">
                  <a:pos x="138" y="134"/>
                </a:cxn>
                <a:cxn ang="0">
                  <a:pos x="153" y="127"/>
                </a:cxn>
                <a:cxn ang="0">
                  <a:pos x="153" y="127"/>
                </a:cxn>
                <a:cxn ang="0">
                  <a:pos x="167" y="121"/>
                </a:cxn>
                <a:cxn ang="0">
                  <a:pos x="184" y="116"/>
                </a:cxn>
                <a:cxn ang="0">
                  <a:pos x="198" y="114"/>
                </a:cxn>
                <a:cxn ang="0">
                  <a:pos x="216" y="112"/>
                </a:cxn>
                <a:cxn ang="0">
                  <a:pos x="216" y="161"/>
                </a:cxn>
                <a:cxn ang="0">
                  <a:pos x="216" y="161"/>
                </a:cxn>
                <a:cxn ang="0">
                  <a:pos x="218" y="165"/>
                </a:cxn>
                <a:cxn ang="0">
                  <a:pos x="218" y="165"/>
                </a:cxn>
                <a:cxn ang="0">
                  <a:pos x="220" y="165"/>
                </a:cxn>
                <a:cxn ang="0">
                  <a:pos x="300" y="85"/>
                </a:cxn>
                <a:cxn ang="0">
                  <a:pos x="300" y="85"/>
                </a:cxn>
                <a:cxn ang="0">
                  <a:pos x="301" y="83"/>
                </a:cxn>
                <a:cxn ang="0">
                  <a:pos x="300" y="79"/>
                </a:cxn>
                <a:cxn ang="0">
                  <a:pos x="300" y="79"/>
                </a:cxn>
              </a:cxnLst>
              <a:rect l="0" t="0" r="r" b="b"/>
              <a:pathLst>
                <a:path w="301" h="266">
                  <a:moveTo>
                    <a:pt x="300" y="79"/>
                  </a:moveTo>
                  <a:lnTo>
                    <a:pt x="220" y="1"/>
                  </a:lnTo>
                  <a:lnTo>
                    <a:pt x="220" y="1"/>
                  </a:lnTo>
                  <a:lnTo>
                    <a:pt x="218" y="0"/>
                  </a:lnTo>
                  <a:lnTo>
                    <a:pt x="218" y="0"/>
                  </a:lnTo>
                  <a:lnTo>
                    <a:pt x="216" y="3"/>
                  </a:lnTo>
                  <a:lnTo>
                    <a:pt x="216" y="47"/>
                  </a:lnTo>
                  <a:lnTo>
                    <a:pt x="216" y="47"/>
                  </a:lnTo>
                  <a:lnTo>
                    <a:pt x="200" y="49"/>
                  </a:lnTo>
                  <a:lnTo>
                    <a:pt x="185" y="50"/>
                  </a:lnTo>
                  <a:lnTo>
                    <a:pt x="155" y="56"/>
                  </a:lnTo>
                  <a:lnTo>
                    <a:pt x="127" y="67"/>
                  </a:lnTo>
                  <a:lnTo>
                    <a:pt x="102" y="81"/>
                  </a:lnTo>
                  <a:lnTo>
                    <a:pt x="102" y="81"/>
                  </a:lnTo>
                  <a:lnTo>
                    <a:pt x="87" y="90"/>
                  </a:lnTo>
                  <a:lnTo>
                    <a:pt x="75" y="101"/>
                  </a:lnTo>
                  <a:lnTo>
                    <a:pt x="62" y="114"/>
                  </a:lnTo>
                  <a:lnTo>
                    <a:pt x="49" y="127"/>
                  </a:lnTo>
                  <a:lnTo>
                    <a:pt x="49" y="127"/>
                  </a:lnTo>
                  <a:lnTo>
                    <a:pt x="39" y="141"/>
                  </a:lnTo>
                  <a:lnTo>
                    <a:pt x="29" y="157"/>
                  </a:lnTo>
                  <a:lnTo>
                    <a:pt x="20" y="172"/>
                  </a:lnTo>
                  <a:lnTo>
                    <a:pt x="15" y="190"/>
                  </a:lnTo>
                  <a:lnTo>
                    <a:pt x="10" y="206"/>
                  </a:lnTo>
                  <a:lnTo>
                    <a:pt x="4" y="224"/>
                  </a:lnTo>
                  <a:lnTo>
                    <a:pt x="2" y="244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2" y="266"/>
                  </a:lnTo>
                  <a:lnTo>
                    <a:pt x="4" y="266"/>
                  </a:lnTo>
                  <a:lnTo>
                    <a:pt x="64" y="266"/>
                  </a:lnTo>
                  <a:lnTo>
                    <a:pt x="64" y="266"/>
                  </a:lnTo>
                  <a:lnTo>
                    <a:pt x="66" y="266"/>
                  </a:lnTo>
                  <a:lnTo>
                    <a:pt x="66" y="266"/>
                  </a:lnTo>
                  <a:lnTo>
                    <a:pt x="66" y="263"/>
                  </a:lnTo>
                  <a:lnTo>
                    <a:pt x="66" y="263"/>
                  </a:lnTo>
                  <a:lnTo>
                    <a:pt x="68" y="250"/>
                  </a:lnTo>
                  <a:lnTo>
                    <a:pt x="69" y="237"/>
                  </a:lnTo>
                  <a:lnTo>
                    <a:pt x="71" y="223"/>
                  </a:lnTo>
                  <a:lnTo>
                    <a:pt x="77" y="212"/>
                  </a:lnTo>
                  <a:lnTo>
                    <a:pt x="80" y="199"/>
                  </a:lnTo>
                  <a:lnTo>
                    <a:pt x="87" y="188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113" y="154"/>
                  </a:lnTo>
                  <a:lnTo>
                    <a:pt x="126" y="145"/>
                  </a:lnTo>
                  <a:lnTo>
                    <a:pt x="138" y="134"/>
                  </a:lnTo>
                  <a:lnTo>
                    <a:pt x="153" y="127"/>
                  </a:lnTo>
                  <a:lnTo>
                    <a:pt x="153" y="127"/>
                  </a:lnTo>
                  <a:lnTo>
                    <a:pt x="167" y="121"/>
                  </a:lnTo>
                  <a:lnTo>
                    <a:pt x="184" y="116"/>
                  </a:lnTo>
                  <a:lnTo>
                    <a:pt x="198" y="114"/>
                  </a:lnTo>
                  <a:lnTo>
                    <a:pt x="216" y="112"/>
                  </a:lnTo>
                  <a:lnTo>
                    <a:pt x="216" y="161"/>
                  </a:lnTo>
                  <a:lnTo>
                    <a:pt x="216" y="161"/>
                  </a:lnTo>
                  <a:lnTo>
                    <a:pt x="218" y="165"/>
                  </a:lnTo>
                  <a:lnTo>
                    <a:pt x="218" y="165"/>
                  </a:lnTo>
                  <a:lnTo>
                    <a:pt x="220" y="165"/>
                  </a:lnTo>
                  <a:lnTo>
                    <a:pt x="300" y="85"/>
                  </a:lnTo>
                  <a:lnTo>
                    <a:pt x="300" y="85"/>
                  </a:lnTo>
                  <a:lnTo>
                    <a:pt x="301" y="83"/>
                  </a:lnTo>
                  <a:lnTo>
                    <a:pt x="300" y="79"/>
                  </a:lnTo>
                  <a:lnTo>
                    <a:pt x="300" y="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1284" name="Freeform 52"/>
          <p:cNvSpPr>
            <a:spLocks noEditPoints="1"/>
          </p:cNvSpPr>
          <p:nvPr/>
        </p:nvSpPr>
        <p:spPr bwMode="auto">
          <a:xfrm>
            <a:off x="7391400" y="2647950"/>
            <a:ext cx="403225" cy="549275"/>
          </a:xfrm>
          <a:custGeom>
            <a:avLst/>
            <a:gdLst>
              <a:gd name="T0" fmla="*/ 2147483647 w 269"/>
              <a:gd name="T1" fmla="*/ 0 h 364"/>
              <a:gd name="T2" fmla="*/ 2147483647 w 269"/>
              <a:gd name="T3" fmla="*/ 2147483647 h 364"/>
              <a:gd name="T4" fmla="*/ 0 w 269"/>
              <a:gd name="T5" fmla="*/ 2147483647 h 364"/>
              <a:gd name="T6" fmla="*/ 2147483647 w 269"/>
              <a:gd name="T7" fmla="*/ 2147483647 h 364"/>
              <a:gd name="T8" fmla="*/ 2147483647 w 269"/>
              <a:gd name="T9" fmla="*/ 2147483647 h 364"/>
              <a:gd name="T10" fmla="*/ 2147483647 w 269"/>
              <a:gd name="T11" fmla="*/ 2147483647 h 364"/>
              <a:gd name="T12" fmla="*/ 2147483647 w 269"/>
              <a:gd name="T13" fmla="*/ 0 h 364"/>
              <a:gd name="T14" fmla="*/ 2147483647 w 269"/>
              <a:gd name="T15" fmla="*/ 2147483647 h 364"/>
              <a:gd name="T16" fmla="*/ 2147483647 w 269"/>
              <a:gd name="T17" fmla="*/ 2147483647 h 364"/>
              <a:gd name="T18" fmla="*/ 2147483647 w 269"/>
              <a:gd name="T19" fmla="*/ 2147483647 h 364"/>
              <a:gd name="T20" fmla="*/ 2147483647 w 269"/>
              <a:gd name="T21" fmla="*/ 2147483647 h 364"/>
              <a:gd name="T22" fmla="*/ 2147483647 w 269"/>
              <a:gd name="T23" fmla="*/ 2147483647 h 364"/>
              <a:gd name="T24" fmla="*/ 2147483647 w 269"/>
              <a:gd name="T25" fmla="*/ 2147483647 h 364"/>
              <a:gd name="T26" fmla="*/ 2147483647 w 269"/>
              <a:gd name="T27" fmla="*/ 2147483647 h 364"/>
              <a:gd name="T28" fmla="*/ 2147483647 w 269"/>
              <a:gd name="T29" fmla="*/ 2147483647 h 364"/>
              <a:gd name="T30" fmla="*/ 2147483647 w 269"/>
              <a:gd name="T31" fmla="*/ 2147483647 h 364"/>
              <a:gd name="T32" fmla="*/ 2147483647 w 269"/>
              <a:gd name="T33" fmla="*/ 2147483647 h 364"/>
              <a:gd name="T34" fmla="*/ 2147483647 w 269"/>
              <a:gd name="T35" fmla="*/ 2147483647 h 364"/>
              <a:gd name="T36" fmla="*/ 2147483647 w 269"/>
              <a:gd name="T37" fmla="*/ 2147483647 h 364"/>
              <a:gd name="T38" fmla="*/ 2147483647 w 269"/>
              <a:gd name="T39" fmla="*/ 2147483647 h 364"/>
              <a:gd name="T40" fmla="*/ 2147483647 w 269"/>
              <a:gd name="T41" fmla="*/ 2147483647 h 364"/>
              <a:gd name="T42" fmla="*/ 2147483647 w 269"/>
              <a:gd name="T43" fmla="*/ 2147483647 h 364"/>
              <a:gd name="T44" fmla="*/ 2147483647 w 269"/>
              <a:gd name="T45" fmla="*/ 2147483647 h 364"/>
              <a:gd name="T46" fmla="*/ 2147483647 w 269"/>
              <a:gd name="T47" fmla="*/ 2147483647 h 364"/>
              <a:gd name="T48" fmla="*/ 2147483647 w 269"/>
              <a:gd name="T49" fmla="*/ 2147483647 h 364"/>
              <a:gd name="T50" fmla="*/ 2147483647 w 269"/>
              <a:gd name="T51" fmla="*/ 2147483647 h 364"/>
              <a:gd name="T52" fmla="*/ 2147483647 w 269"/>
              <a:gd name="T53" fmla="*/ 2147483647 h 364"/>
              <a:gd name="T54" fmla="*/ 2147483647 w 269"/>
              <a:gd name="T55" fmla="*/ 2147483647 h 364"/>
              <a:gd name="T56" fmla="*/ 2147483647 w 269"/>
              <a:gd name="T57" fmla="*/ 2147483647 h 364"/>
              <a:gd name="T58" fmla="*/ 2147483647 w 269"/>
              <a:gd name="T59" fmla="*/ 2147483647 h 364"/>
              <a:gd name="T60" fmla="*/ 2147483647 w 269"/>
              <a:gd name="T61" fmla="*/ 2147483647 h 364"/>
              <a:gd name="T62" fmla="*/ 2147483647 w 269"/>
              <a:gd name="T63" fmla="*/ 2147483647 h 364"/>
              <a:gd name="T64" fmla="*/ 2147483647 w 269"/>
              <a:gd name="T65" fmla="*/ 2147483647 h 364"/>
              <a:gd name="T66" fmla="*/ 2147483647 w 269"/>
              <a:gd name="T67" fmla="*/ 2147483647 h 364"/>
              <a:gd name="T68" fmla="*/ 2147483647 w 269"/>
              <a:gd name="T69" fmla="*/ 2147483647 h 364"/>
              <a:gd name="T70" fmla="*/ 2147483647 w 269"/>
              <a:gd name="T71" fmla="*/ 2147483647 h 364"/>
              <a:gd name="T72" fmla="*/ 2147483647 w 269"/>
              <a:gd name="T73" fmla="*/ 2147483647 h 364"/>
              <a:gd name="T74" fmla="*/ 2147483647 w 269"/>
              <a:gd name="T75" fmla="*/ 2147483647 h 364"/>
              <a:gd name="T76" fmla="*/ 2147483647 w 269"/>
              <a:gd name="T77" fmla="*/ 2147483647 h 364"/>
              <a:gd name="T78" fmla="*/ 2147483647 w 269"/>
              <a:gd name="T79" fmla="*/ 2147483647 h 364"/>
              <a:gd name="T80" fmla="*/ 2147483647 w 269"/>
              <a:gd name="T81" fmla="*/ 2147483647 h 364"/>
              <a:gd name="T82" fmla="*/ 2147483647 w 269"/>
              <a:gd name="T83" fmla="*/ 2147483647 h 364"/>
              <a:gd name="T84" fmla="*/ 2147483647 w 269"/>
              <a:gd name="T85" fmla="*/ 2147483647 h 364"/>
              <a:gd name="T86" fmla="*/ 2147483647 w 269"/>
              <a:gd name="T87" fmla="*/ 2147483647 h 364"/>
              <a:gd name="T88" fmla="*/ 2147483647 w 269"/>
              <a:gd name="T89" fmla="*/ 2147483647 h 364"/>
              <a:gd name="T90" fmla="*/ 2147483647 w 269"/>
              <a:gd name="T91" fmla="*/ 2147483647 h 364"/>
              <a:gd name="T92" fmla="*/ 2147483647 w 269"/>
              <a:gd name="T93" fmla="*/ 2147483647 h 36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69"/>
              <a:gd name="T142" fmla="*/ 0 h 364"/>
              <a:gd name="T143" fmla="*/ 269 w 269"/>
              <a:gd name="T144" fmla="*/ 364 h 364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69" h="364">
                <a:moveTo>
                  <a:pt x="205" y="0"/>
                </a:moveTo>
                <a:lnTo>
                  <a:pt x="22" y="0"/>
                </a:lnTo>
                <a:lnTo>
                  <a:pt x="13" y="2"/>
                </a:lnTo>
                <a:lnTo>
                  <a:pt x="6" y="5"/>
                </a:lnTo>
                <a:lnTo>
                  <a:pt x="2" y="13"/>
                </a:lnTo>
                <a:lnTo>
                  <a:pt x="0" y="22"/>
                </a:lnTo>
                <a:lnTo>
                  <a:pt x="0" y="343"/>
                </a:lnTo>
                <a:lnTo>
                  <a:pt x="2" y="352"/>
                </a:lnTo>
                <a:lnTo>
                  <a:pt x="6" y="359"/>
                </a:lnTo>
                <a:lnTo>
                  <a:pt x="13" y="363"/>
                </a:lnTo>
                <a:lnTo>
                  <a:pt x="22" y="364"/>
                </a:lnTo>
                <a:lnTo>
                  <a:pt x="247" y="364"/>
                </a:lnTo>
                <a:lnTo>
                  <a:pt x="256" y="363"/>
                </a:lnTo>
                <a:lnTo>
                  <a:pt x="263" y="359"/>
                </a:lnTo>
                <a:lnTo>
                  <a:pt x="269" y="352"/>
                </a:lnTo>
                <a:lnTo>
                  <a:pt x="269" y="343"/>
                </a:lnTo>
                <a:lnTo>
                  <a:pt x="269" y="69"/>
                </a:lnTo>
                <a:lnTo>
                  <a:pt x="205" y="0"/>
                </a:lnTo>
                <a:close/>
                <a:moveTo>
                  <a:pt x="211" y="33"/>
                </a:moveTo>
                <a:lnTo>
                  <a:pt x="240" y="63"/>
                </a:lnTo>
                <a:lnTo>
                  <a:pt x="211" y="63"/>
                </a:lnTo>
                <a:lnTo>
                  <a:pt x="211" y="33"/>
                </a:lnTo>
                <a:close/>
                <a:moveTo>
                  <a:pt x="251" y="343"/>
                </a:moveTo>
                <a:lnTo>
                  <a:pt x="251" y="343"/>
                </a:lnTo>
                <a:lnTo>
                  <a:pt x="251" y="344"/>
                </a:lnTo>
                <a:lnTo>
                  <a:pt x="247" y="346"/>
                </a:lnTo>
                <a:lnTo>
                  <a:pt x="22" y="346"/>
                </a:lnTo>
                <a:lnTo>
                  <a:pt x="20" y="344"/>
                </a:lnTo>
                <a:lnTo>
                  <a:pt x="19" y="343"/>
                </a:lnTo>
                <a:lnTo>
                  <a:pt x="19" y="22"/>
                </a:lnTo>
                <a:lnTo>
                  <a:pt x="20" y="20"/>
                </a:lnTo>
                <a:lnTo>
                  <a:pt x="22" y="18"/>
                </a:lnTo>
                <a:lnTo>
                  <a:pt x="193" y="18"/>
                </a:lnTo>
                <a:lnTo>
                  <a:pt x="193" y="72"/>
                </a:lnTo>
                <a:lnTo>
                  <a:pt x="193" y="76"/>
                </a:lnTo>
                <a:lnTo>
                  <a:pt x="194" y="80"/>
                </a:lnTo>
                <a:lnTo>
                  <a:pt x="198" y="82"/>
                </a:lnTo>
                <a:lnTo>
                  <a:pt x="202" y="82"/>
                </a:lnTo>
                <a:lnTo>
                  <a:pt x="251" y="82"/>
                </a:lnTo>
                <a:lnTo>
                  <a:pt x="251" y="343"/>
                </a:lnTo>
                <a:close/>
                <a:moveTo>
                  <a:pt x="51" y="100"/>
                </a:moveTo>
                <a:lnTo>
                  <a:pt x="211" y="100"/>
                </a:lnTo>
                <a:lnTo>
                  <a:pt x="214" y="100"/>
                </a:lnTo>
                <a:lnTo>
                  <a:pt x="216" y="101"/>
                </a:lnTo>
                <a:lnTo>
                  <a:pt x="218" y="103"/>
                </a:lnTo>
                <a:lnTo>
                  <a:pt x="218" y="107"/>
                </a:lnTo>
                <a:lnTo>
                  <a:pt x="218" y="109"/>
                </a:lnTo>
                <a:lnTo>
                  <a:pt x="216" y="112"/>
                </a:lnTo>
                <a:lnTo>
                  <a:pt x="214" y="112"/>
                </a:lnTo>
                <a:lnTo>
                  <a:pt x="211" y="114"/>
                </a:lnTo>
                <a:lnTo>
                  <a:pt x="51" y="114"/>
                </a:lnTo>
                <a:lnTo>
                  <a:pt x="49" y="112"/>
                </a:lnTo>
                <a:lnTo>
                  <a:pt x="48" y="112"/>
                </a:lnTo>
                <a:lnTo>
                  <a:pt x="46" y="109"/>
                </a:lnTo>
                <a:lnTo>
                  <a:pt x="44" y="107"/>
                </a:lnTo>
                <a:lnTo>
                  <a:pt x="46" y="103"/>
                </a:lnTo>
                <a:lnTo>
                  <a:pt x="48" y="101"/>
                </a:lnTo>
                <a:lnTo>
                  <a:pt x="49" y="100"/>
                </a:lnTo>
                <a:lnTo>
                  <a:pt x="51" y="100"/>
                </a:lnTo>
                <a:close/>
                <a:moveTo>
                  <a:pt x="218" y="154"/>
                </a:moveTo>
                <a:lnTo>
                  <a:pt x="218" y="154"/>
                </a:lnTo>
                <a:lnTo>
                  <a:pt x="218" y="156"/>
                </a:lnTo>
                <a:lnTo>
                  <a:pt x="216" y="160"/>
                </a:lnTo>
                <a:lnTo>
                  <a:pt x="214" y="161"/>
                </a:lnTo>
                <a:lnTo>
                  <a:pt x="211" y="161"/>
                </a:lnTo>
                <a:lnTo>
                  <a:pt x="51" y="161"/>
                </a:lnTo>
                <a:lnTo>
                  <a:pt x="49" y="161"/>
                </a:lnTo>
                <a:lnTo>
                  <a:pt x="48" y="160"/>
                </a:lnTo>
                <a:lnTo>
                  <a:pt x="46" y="156"/>
                </a:lnTo>
                <a:lnTo>
                  <a:pt x="44" y="154"/>
                </a:lnTo>
                <a:lnTo>
                  <a:pt x="46" y="150"/>
                </a:lnTo>
                <a:lnTo>
                  <a:pt x="48" y="149"/>
                </a:lnTo>
                <a:lnTo>
                  <a:pt x="49" y="147"/>
                </a:lnTo>
                <a:lnTo>
                  <a:pt x="51" y="147"/>
                </a:lnTo>
                <a:lnTo>
                  <a:pt x="211" y="147"/>
                </a:lnTo>
                <a:lnTo>
                  <a:pt x="214" y="147"/>
                </a:lnTo>
                <a:lnTo>
                  <a:pt x="216" y="149"/>
                </a:lnTo>
                <a:lnTo>
                  <a:pt x="218" y="150"/>
                </a:lnTo>
                <a:lnTo>
                  <a:pt x="218" y="154"/>
                </a:lnTo>
                <a:close/>
                <a:moveTo>
                  <a:pt x="218" y="199"/>
                </a:moveTo>
                <a:lnTo>
                  <a:pt x="218" y="199"/>
                </a:lnTo>
                <a:lnTo>
                  <a:pt x="218" y="203"/>
                </a:lnTo>
                <a:lnTo>
                  <a:pt x="216" y="205"/>
                </a:lnTo>
                <a:lnTo>
                  <a:pt x="214" y="207"/>
                </a:lnTo>
                <a:lnTo>
                  <a:pt x="211" y="207"/>
                </a:lnTo>
                <a:lnTo>
                  <a:pt x="51" y="207"/>
                </a:lnTo>
                <a:lnTo>
                  <a:pt x="49" y="207"/>
                </a:lnTo>
                <a:lnTo>
                  <a:pt x="48" y="205"/>
                </a:lnTo>
                <a:lnTo>
                  <a:pt x="46" y="203"/>
                </a:lnTo>
                <a:lnTo>
                  <a:pt x="44" y="199"/>
                </a:lnTo>
                <a:lnTo>
                  <a:pt x="46" y="198"/>
                </a:lnTo>
                <a:lnTo>
                  <a:pt x="48" y="194"/>
                </a:lnTo>
                <a:lnTo>
                  <a:pt x="49" y="194"/>
                </a:lnTo>
                <a:lnTo>
                  <a:pt x="51" y="192"/>
                </a:lnTo>
                <a:lnTo>
                  <a:pt x="211" y="192"/>
                </a:lnTo>
                <a:lnTo>
                  <a:pt x="214" y="194"/>
                </a:lnTo>
                <a:lnTo>
                  <a:pt x="216" y="194"/>
                </a:lnTo>
                <a:lnTo>
                  <a:pt x="218" y="198"/>
                </a:lnTo>
                <a:lnTo>
                  <a:pt x="218" y="199"/>
                </a:lnTo>
                <a:close/>
                <a:moveTo>
                  <a:pt x="218" y="247"/>
                </a:moveTo>
                <a:lnTo>
                  <a:pt x="218" y="247"/>
                </a:lnTo>
                <a:lnTo>
                  <a:pt x="218" y="248"/>
                </a:lnTo>
                <a:lnTo>
                  <a:pt x="216" y="252"/>
                </a:lnTo>
                <a:lnTo>
                  <a:pt x="214" y="252"/>
                </a:lnTo>
                <a:lnTo>
                  <a:pt x="211" y="254"/>
                </a:lnTo>
                <a:lnTo>
                  <a:pt x="51" y="254"/>
                </a:lnTo>
                <a:lnTo>
                  <a:pt x="49" y="252"/>
                </a:lnTo>
                <a:lnTo>
                  <a:pt x="48" y="252"/>
                </a:lnTo>
                <a:lnTo>
                  <a:pt x="46" y="248"/>
                </a:lnTo>
                <a:lnTo>
                  <a:pt x="44" y="247"/>
                </a:lnTo>
                <a:lnTo>
                  <a:pt x="46" y="243"/>
                </a:lnTo>
                <a:lnTo>
                  <a:pt x="48" y="241"/>
                </a:lnTo>
                <a:lnTo>
                  <a:pt x="49" y="239"/>
                </a:lnTo>
                <a:lnTo>
                  <a:pt x="51" y="239"/>
                </a:lnTo>
                <a:lnTo>
                  <a:pt x="211" y="239"/>
                </a:lnTo>
                <a:lnTo>
                  <a:pt x="214" y="239"/>
                </a:lnTo>
                <a:lnTo>
                  <a:pt x="216" y="241"/>
                </a:lnTo>
                <a:lnTo>
                  <a:pt x="218" y="243"/>
                </a:lnTo>
                <a:lnTo>
                  <a:pt x="218" y="247"/>
                </a:lnTo>
                <a:close/>
              </a:path>
            </a:pathLst>
          </a:custGeom>
          <a:solidFill>
            <a:srgbClr val="2D3847"/>
          </a:solidFill>
          <a:ln w="9525">
            <a:noFill/>
            <a:round/>
            <a:headEnd/>
            <a:tailEnd/>
          </a:ln>
        </p:spPr>
        <p:txBody>
          <a:bodyPr lIns="121920" tIns="60960" rIns="121920" bIns="60960"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3"/>
          <p:cNvSpPr txBox="1">
            <a:spLocks/>
          </p:cNvSpPr>
          <p:nvPr/>
        </p:nvSpPr>
        <p:spPr bwMode="auto">
          <a:xfrm>
            <a:off x="228600" y="1200150"/>
            <a:ext cx="830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2057400" lvl="4" indent="-228600" eaLnBrk="0" hangingPunct="0">
              <a:lnSpc>
                <a:spcPct val="80000"/>
              </a:lnSpc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200">
              <a:latin typeface="Century Gothic" pitchFamily="34" charset="0"/>
            </a:endParaRPr>
          </a:p>
        </p:txBody>
      </p:sp>
      <p:sp>
        <p:nvSpPr>
          <p:cNvPr id="13314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3000" b="1">
                <a:solidFill>
                  <a:srgbClr val="767676"/>
                </a:solidFill>
                <a:latin typeface="Century Gothic" pitchFamily="34" charset="0"/>
              </a:rPr>
              <a:t>Challenges to IoT penetration</a:t>
            </a:r>
            <a:endParaRPr lang="id-ID" sz="3000" b="1">
              <a:solidFill>
                <a:srgbClr val="767676"/>
              </a:solidFill>
              <a:latin typeface="Century Gothic" pitchFamily="34" charset="0"/>
            </a:endParaRPr>
          </a:p>
        </p:txBody>
      </p:sp>
      <p:grpSp>
        <p:nvGrpSpPr>
          <p:cNvPr id="13315" name="Group 1"/>
          <p:cNvGrpSpPr>
            <a:grpSpLocks/>
          </p:cNvGrpSpPr>
          <p:nvPr/>
        </p:nvGrpSpPr>
        <p:grpSpPr bwMode="auto">
          <a:xfrm>
            <a:off x="914400" y="1200150"/>
            <a:ext cx="7010400" cy="2965450"/>
            <a:chOff x="1255264" y="1932838"/>
            <a:chExt cx="9732050" cy="3986552"/>
          </a:xfrm>
        </p:grpSpPr>
        <p:sp>
          <p:nvSpPr>
            <p:cNvPr id="51" name="Rectangle: Rounded Corners 50"/>
            <p:cNvSpPr/>
            <p:nvPr/>
          </p:nvSpPr>
          <p:spPr>
            <a:xfrm>
              <a:off x="1255264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2" name="Rectangle: Rounded Corners 51"/>
            <p:cNvSpPr/>
            <p:nvPr/>
          </p:nvSpPr>
          <p:spPr>
            <a:xfrm>
              <a:off x="4554377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3" name="Rectangle: Rounded Corners 52"/>
            <p:cNvSpPr/>
            <p:nvPr/>
          </p:nvSpPr>
          <p:spPr>
            <a:xfrm>
              <a:off x="7853488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sp>
        <p:nvSpPr>
          <p:cNvPr id="13316" name="TextBox 46"/>
          <p:cNvSpPr txBox="1">
            <a:spLocks noChangeArrowheads="1"/>
          </p:cNvSpPr>
          <p:nvPr/>
        </p:nvSpPr>
        <p:spPr bwMode="auto">
          <a:xfrm>
            <a:off x="1066800" y="2266950"/>
            <a:ext cx="16764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the system is currently operating on the basis of self-regulated standards</a:t>
            </a:r>
          </a:p>
        </p:txBody>
      </p:sp>
      <p:sp>
        <p:nvSpPr>
          <p:cNvPr id="13317" name="TextBox 47"/>
          <p:cNvSpPr txBox="1">
            <a:spLocks noChangeArrowheads="1"/>
          </p:cNvSpPr>
          <p:nvPr/>
        </p:nvSpPr>
        <p:spPr bwMode="auto">
          <a:xfrm>
            <a:off x="990600" y="1352550"/>
            <a:ext cx="1752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No universal or</a:t>
            </a:r>
          </a:p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 pan-European </a:t>
            </a:r>
          </a:p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standardisation </a:t>
            </a:r>
          </a:p>
        </p:txBody>
      </p:sp>
      <p:sp>
        <p:nvSpPr>
          <p:cNvPr id="13318" name="TextBox 47"/>
          <p:cNvSpPr txBox="1">
            <a:spLocks noChangeArrowheads="1"/>
          </p:cNvSpPr>
          <p:nvPr/>
        </p:nvSpPr>
        <p:spPr bwMode="auto">
          <a:xfrm>
            <a:off x="5791200" y="1352550"/>
            <a:ext cx="1752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No universal or</a:t>
            </a:r>
          </a:p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 pan-European </a:t>
            </a:r>
          </a:p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standardisation </a:t>
            </a:r>
          </a:p>
        </p:txBody>
      </p:sp>
      <p:sp>
        <p:nvSpPr>
          <p:cNvPr id="13319" name="TextBox 47"/>
          <p:cNvSpPr txBox="1">
            <a:spLocks noChangeArrowheads="1"/>
          </p:cNvSpPr>
          <p:nvPr/>
        </p:nvSpPr>
        <p:spPr bwMode="auto">
          <a:xfrm>
            <a:off x="3532188" y="1352550"/>
            <a:ext cx="1698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No global</a:t>
            </a:r>
          </a:p>
          <a:p>
            <a:pPr algn="ctr"/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 harmonisation </a:t>
            </a:r>
          </a:p>
        </p:txBody>
      </p:sp>
      <p:sp>
        <p:nvSpPr>
          <p:cNvPr id="13320" name="TextBox 46"/>
          <p:cNvSpPr txBox="1">
            <a:spLocks noChangeArrowheads="1"/>
          </p:cNvSpPr>
          <p:nvPr/>
        </p:nvSpPr>
        <p:spPr bwMode="auto">
          <a:xfrm>
            <a:off x="3581400" y="2266950"/>
            <a:ext cx="1676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for the use of spectrum availability and network coverage </a:t>
            </a:r>
          </a:p>
        </p:txBody>
      </p:sp>
      <p:sp>
        <p:nvSpPr>
          <p:cNvPr id="13321" name="TextBox 46"/>
          <p:cNvSpPr txBox="1">
            <a:spLocks noChangeArrowheads="1"/>
          </p:cNvSpPr>
          <p:nvPr/>
        </p:nvSpPr>
        <p:spPr bwMode="auto">
          <a:xfrm>
            <a:off x="5867400" y="2266950"/>
            <a:ext cx="21336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too limited numbering schemes to support the wide range of future machine-to-machine (M2M) applications</a:t>
            </a:r>
          </a:p>
          <a:p>
            <a:endParaRPr lang="en-US" sz="1600">
              <a:solidFill>
                <a:srgbClr val="7F7F7F"/>
              </a:solidFill>
              <a:latin typeface="Century Gothic" pitchFamily="34" charset="0"/>
            </a:endParaRPr>
          </a:p>
          <a:p>
            <a:endParaRPr lang="en-US" sz="1600">
              <a:solidFill>
                <a:srgbClr val="7F7F7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3000" b="1">
                <a:solidFill>
                  <a:srgbClr val="767676"/>
                </a:solidFill>
                <a:latin typeface="Century Gothic" pitchFamily="34" charset="0"/>
              </a:rPr>
              <a:t>Data – a particular challenge</a:t>
            </a:r>
            <a:endParaRPr lang="id-ID" sz="30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15362" name="Text Box 3"/>
          <p:cNvSpPr txBox="1">
            <a:spLocks/>
          </p:cNvSpPr>
          <p:nvPr/>
        </p:nvSpPr>
        <p:spPr bwMode="auto">
          <a:xfrm>
            <a:off x="457200" y="9715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>
                <a:latin typeface="Century Gothic" pitchFamily="34" charset="0"/>
              </a:rPr>
              <a:t>Billions of data produced via IoT operations subject to risks of hacking and misuse </a:t>
            </a:r>
            <a:r>
              <a:rPr lang="en-US" sz="1200" b="1">
                <a:latin typeface="Century Gothic" pitchFamily="34" charset="0"/>
              </a:rPr>
              <a:t>Competitiveness</a:t>
            </a:r>
            <a:r>
              <a:rPr lang="en-US" sz="1200">
                <a:latin typeface="Century Gothic" pitchFamily="34" charset="0"/>
              </a:rPr>
              <a:t> is expected to reduce longer-term.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pl-PL" sz="1200" b="1">
                <a:latin typeface="Century Gothic" pitchFamily="34" charset="0"/>
              </a:rPr>
              <a:t>2010</a:t>
            </a:r>
            <a:r>
              <a:rPr lang="pl-PL" sz="1200">
                <a:latin typeface="Century Gothic" pitchFamily="34" charset="0"/>
              </a:rPr>
              <a:t>: 1.2 Zetabytes (ZB)</a:t>
            </a:r>
            <a:endParaRPr lang="en-US" sz="12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200" b="1">
                <a:latin typeface="Century Gothic" pitchFamily="34" charset="0"/>
              </a:rPr>
              <a:t>2015: </a:t>
            </a:r>
            <a:r>
              <a:rPr lang="en-US" sz="1200">
                <a:latin typeface="Century Gothic" pitchFamily="34" charset="0"/>
              </a:rPr>
              <a:t>7.9 ZB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200" b="1">
                <a:latin typeface="Century Gothic" pitchFamily="34" charset="0"/>
              </a:rPr>
              <a:t>2020: (exp.): 44 ZB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200" b="1">
                <a:latin typeface="Century Gothic" pitchFamily="34" charset="0"/>
              </a:rPr>
              <a:t>Sharing and re-use of non-personalised data in a commercial context</a:t>
            </a:r>
            <a:r>
              <a:rPr lang="en-US" sz="1200">
                <a:latin typeface="Century Gothic" pitchFamily="34" charset="0"/>
              </a:rPr>
              <a:t> : crucial for the deployment of IoT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200" b="1">
                <a:latin typeface="Century Gothic" pitchFamily="34" charset="0"/>
              </a:rPr>
              <a:t>Sector-specific legislation restricts the access to privately-held, non-personal or anonymised data</a:t>
            </a:r>
            <a:r>
              <a:rPr lang="en-US" sz="1200">
                <a:latin typeface="Century Gothic" pitchFamily="34" charset="0"/>
              </a:rPr>
              <a:t>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200">
                <a:latin typeface="Century Gothic" pitchFamily="34" charset="0"/>
              </a:rPr>
              <a:t>EU is exploring the need to introduce a regulatory instrument for the facilitation of the digital economy, which will address the data use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2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2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 txBox="1">
            <a:spLocks/>
          </p:cNvSpPr>
          <p:nvPr/>
        </p:nvSpPr>
        <p:spPr bwMode="auto">
          <a:xfrm>
            <a:off x="152400" y="133350"/>
            <a:ext cx="8382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IoT-driven evolution of the insurance value chain	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grpSp>
        <p:nvGrpSpPr>
          <p:cNvPr id="16386" name="Group 1"/>
          <p:cNvGrpSpPr>
            <a:grpSpLocks/>
          </p:cNvGrpSpPr>
          <p:nvPr/>
        </p:nvGrpSpPr>
        <p:grpSpPr bwMode="auto">
          <a:xfrm>
            <a:off x="609600" y="1276350"/>
            <a:ext cx="7010400" cy="2965450"/>
            <a:chOff x="1255264" y="1932838"/>
            <a:chExt cx="9732050" cy="3986552"/>
          </a:xfrm>
        </p:grpSpPr>
        <p:sp>
          <p:nvSpPr>
            <p:cNvPr id="51" name="Rectangle: Rounded Corners 50"/>
            <p:cNvSpPr/>
            <p:nvPr/>
          </p:nvSpPr>
          <p:spPr>
            <a:xfrm>
              <a:off x="1255264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2" name="Rectangle: Rounded Corners 51"/>
            <p:cNvSpPr/>
            <p:nvPr/>
          </p:nvSpPr>
          <p:spPr>
            <a:xfrm>
              <a:off x="4554377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3" name="Rectangle: Rounded Corners 52"/>
            <p:cNvSpPr/>
            <p:nvPr/>
          </p:nvSpPr>
          <p:spPr>
            <a:xfrm>
              <a:off x="7853488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sp>
        <p:nvSpPr>
          <p:cNvPr id="16387" name="TextBox 46"/>
          <p:cNvSpPr txBox="1">
            <a:spLocks noChangeArrowheads="1"/>
          </p:cNvSpPr>
          <p:nvPr/>
        </p:nvSpPr>
        <p:spPr bwMode="auto">
          <a:xfrm>
            <a:off x="762000" y="2336800"/>
            <a:ext cx="16764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Insurers can better understand their clinets, their needs and demands</a:t>
            </a:r>
          </a:p>
        </p:txBody>
      </p:sp>
      <p:sp>
        <p:nvSpPr>
          <p:cNvPr id="16388" name="TextBox 47"/>
          <p:cNvSpPr txBox="1">
            <a:spLocks noChangeArrowheads="1"/>
          </p:cNvSpPr>
          <p:nvPr/>
        </p:nvSpPr>
        <p:spPr bwMode="auto">
          <a:xfrm>
            <a:off x="762000" y="1428750"/>
            <a:ext cx="20955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More data means</a:t>
            </a:r>
          </a:p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more targeted products</a:t>
            </a:r>
          </a:p>
        </p:txBody>
      </p:sp>
      <p:sp>
        <p:nvSpPr>
          <p:cNvPr id="16389" name="TextBox 47"/>
          <p:cNvSpPr txBox="1">
            <a:spLocks noChangeArrowheads="1"/>
          </p:cNvSpPr>
          <p:nvPr/>
        </p:nvSpPr>
        <p:spPr bwMode="auto">
          <a:xfrm>
            <a:off x="5486400" y="1422400"/>
            <a:ext cx="3048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Rise of on-demand and usage-based insurance</a:t>
            </a:r>
          </a:p>
        </p:txBody>
      </p:sp>
      <p:sp>
        <p:nvSpPr>
          <p:cNvPr id="16390" name="TextBox 47"/>
          <p:cNvSpPr txBox="1">
            <a:spLocks noChangeArrowheads="1"/>
          </p:cNvSpPr>
          <p:nvPr/>
        </p:nvSpPr>
        <p:spPr bwMode="auto">
          <a:xfrm>
            <a:off x="3048000" y="1428750"/>
            <a:ext cx="2209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IoT impact on </a:t>
            </a:r>
          </a:p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Product Oversight &amp;</a:t>
            </a:r>
          </a:p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Governance (POG)</a:t>
            </a:r>
          </a:p>
        </p:txBody>
      </p:sp>
      <p:sp>
        <p:nvSpPr>
          <p:cNvPr id="16391" name="TextBox 46"/>
          <p:cNvSpPr txBox="1">
            <a:spLocks noChangeArrowheads="1"/>
          </p:cNvSpPr>
          <p:nvPr/>
        </p:nvSpPr>
        <p:spPr bwMode="auto">
          <a:xfrm>
            <a:off x="3276600" y="2343150"/>
            <a:ext cx="1828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IoT shall grant access to more data necessary for the POG implementation</a:t>
            </a:r>
          </a:p>
        </p:txBody>
      </p:sp>
      <p:sp>
        <p:nvSpPr>
          <p:cNvPr id="16392" name="TextBox 46"/>
          <p:cNvSpPr txBox="1">
            <a:spLocks noChangeArrowheads="1"/>
          </p:cNvSpPr>
          <p:nvPr/>
        </p:nvSpPr>
        <p:spPr bwMode="auto">
          <a:xfrm>
            <a:off x="5562600" y="2400300"/>
            <a:ext cx="2133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ourier New" pitchFamily="49" charset="0"/>
              <a:buNone/>
            </a:pPr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Risks and challenges</a:t>
            </a:r>
          </a:p>
        </p:txBody>
      </p:sp>
      <p:sp>
        <p:nvSpPr>
          <p:cNvPr id="16393" name="Content Placeholder 2"/>
          <p:cNvSpPr txBox="1">
            <a:spLocks/>
          </p:cNvSpPr>
          <p:nvPr/>
        </p:nvSpPr>
        <p:spPr bwMode="auto">
          <a:xfrm>
            <a:off x="228600" y="6667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Product design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IoT-driven evolution of the insurance value chain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grpSp>
        <p:nvGrpSpPr>
          <p:cNvPr id="17410" name="Group 1"/>
          <p:cNvGrpSpPr>
            <a:grpSpLocks/>
          </p:cNvGrpSpPr>
          <p:nvPr/>
        </p:nvGrpSpPr>
        <p:grpSpPr bwMode="auto">
          <a:xfrm>
            <a:off x="609600" y="1276350"/>
            <a:ext cx="7010400" cy="2965450"/>
            <a:chOff x="1255264" y="1932838"/>
            <a:chExt cx="9732050" cy="3986552"/>
          </a:xfrm>
        </p:grpSpPr>
        <p:sp>
          <p:nvSpPr>
            <p:cNvPr id="51" name="Rectangle: Rounded Corners 50"/>
            <p:cNvSpPr/>
            <p:nvPr/>
          </p:nvSpPr>
          <p:spPr>
            <a:xfrm>
              <a:off x="1255264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2" name="Rectangle: Rounded Corners 51"/>
            <p:cNvSpPr/>
            <p:nvPr/>
          </p:nvSpPr>
          <p:spPr>
            <a:xfrm>
              <a:off x="4554377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3" name="Rectangle: Rounded Corners 52"/>
            <p:cNvSpPr/>
            <p:nvPr/>
          </p:nvSpPr>
          <p:spPr>
            <a:xfrm>
              <a:off x="7853488" y="1932838"/>
              <a:ext cx="3133826" cy="3986552"/>
            </a:xfrm>
            <a:prstGeom prst="roundRect">
              <a:avLst>
                <a:gd name="adj" fmla="val 3334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635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sp>
        <p:nvSpPr>
          <p:cNvPr id="17411" name="TextBox 46"/>
          <p:cNvSpPr txBox="1">
            <a:spLocks noChangeArrowheads="1"/>
          </p:cNvSpPr>
          <p:nvPr/>
        </p:nvSpPr>
        <p:spPr bwMode="auto">
          <a:xfrm>
            <a:off x="762000" y="2336800"/>
            <a:ext cx="1676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Individual access to the insurance interests of persons</a:t>
            </a:r>
          </a:p>
        </p:txBody>
      </p:sp>
      <p:sp>
        <p:nvSpPr>
          <p:cNvPr id="17412" name="TextBox 47"/>
          <p:cNvSpPr txBox="1">
            <a:spLocks noChangeArrowheads="1"/>
          </p:cNvSpPr>
          <p:nvPr/>
        </p:nvSpPr>
        <p:spPr bwMode="auto">
          <a:xfrm>
            <a:off x="762000" y="1422400"/>
            <a:ext cx="2286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IoT may alter the traditional insurance distribution model</a:t>
            </a:r>
          </a:p>
        </p:txBody>
      </p:sp>
      <p:sp>
        <p:nvSpPr>
          <p:cNvPr id="17413" name="TextBox 47"/>
          <p:cNvSpPr txBox="1">
            <a:spLocks noChangeArrowheads="1"/>
          </p:cNvSpPr>
          <p:nvPr/>
        </p:nvSpPr>
        <p:spPr bwMode="auto">
          <a:xfrm>
            <a:off x="5486400" y="1422400"/>
            <a:ext cx="3048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IoT solutions may facilitate the provision of obligatory precontractual information</a:t>
            </a:r>
          </a:p>
        </p:txBody>
      </p:sp>
      <p:sp>
        <p:nvSpPr>
          <p:cNvPr id="17414" name="TextBox 47"/>
          <p:cNvSpPr txBox="1">
            <a:spLocks noChangeArrowheads="1"/>
          </p:cNvSpPr>
          <p:nvPr/>
        </p:nvSpPr>
        <p:spPr bwMode="auto">
          <a:xfrm>
            <a:off x="3048000" y="1422400"/>
            <a:ext cx="2209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425366"/>
                </a:solidFill>
                <a:latin typeface="Century Gothic" pitchFamily="34" charset="0"/>
              </a:rPr>
              <a:t>Regulatory aspects and IoT distribution strategy</a:t>
            </a:r>
          </a:p>
        </p:txBody>
      </p:sp>
      <p:sp>
        <p:nvSpPr>
          <p:cNvPr id="17415" name="TextBox 46"/>
          <p:cNvSpPr txBox="1">
            <a:spLocks noChangeArrowheads="1"/>
          </p:cNvSpPr>
          <p:nvPr/>
        </p:nvSpPr>
        <p:spPr bwMode="auto">
          <a:xfrm>
            <a:off x="3276600" y="2343150"/>
            <a:ext cx="16764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IoT tools for direct sales must be consident with characteristics of the target market</a:t>
            </a:r>
          </a:p>
        </p:txBody>
      </p:sp>
      <p:sp>
        <p:nvSpPr>
          <p:cNvPr id="17416" name="TextBox 46"/>
          <p:cNvSpPr txBox="1">
            <a:spLocks noChangeArrowheads="1"/>
          </p:cNvSpPr>
          <p:nvPr/>
        </p:nvSpPr>
        <p:spPr bwMode="auto">
          <a:xfrm>
            <a:off x="5562600" y="2336800"/>
            <a:ext cx="21336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ourier New" pitchFamily="49" charset="0"/>
              <a:buNone/>
            </a:pPr>
            <a:r>
              <a:rPr lang="en-US" sz="1600">
                <a:solidFill>
                  <a:srgbClr val="7F7F7F"/>
                </a:solidFill>
                <a:latin typeface="Century Gothic" pitchFamily="34" charset="0"/>
              </a:rPr>
              <a:t>Insurers will be able to provide the information in a user friendly way</a:t>
            </a:r>
          </a:p>
        </p:txBody>
      </p:sp>
      <p:sp>
        <p:nvSpPr>
          <p:cNvPr id="17417" name="Content Placeholder 2"/>
          <p:cNvSpPr txBox="1">
            <a:spLocks/>
          </p:cNvSpPr>
          <p:nvPr/>
        </p:nvSpPr>
        <p:spPr bwMode="auto">
          <a:xfrm>
            <a:off x="457200" y="6667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Sales and distribution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 txBox="1">
            <a:spLocks/>
          </p:cNvSpPr>
          <p:nvPr/>
        </p:nvSpPr>
        <p:spPr bwMode="auto">
          <a:xfrm>
            <a:off x="381000" y="133350"/>
            <a:ext cx="7772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b="1">
                <a:solidFill>
                  <a:srgbClr val="767676"/>
                </a:solidFill>
                <a:latin typeface="Century Gothic" pitchFamily="34" charset="0"/>
              </a:rPr>
              <a:t>IoT-driven evolution of the insurance value chain</a:t>
            </a:r>
            <a:endParaRPr lang="id-ID" sz="24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18434" name="Content Placeholder 2"/>
          <p:cNvSpPr txBox="1">
            <a:spLocks/>
          </p:cNvSpPr>
          <p:nvPr/>
        </p:nvSpPr>
        <p:spPr bwMode="auto">
          <a:xfrm>
            <a:off x="457200" y="6667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000" b="1">
                <a:solidFill>
                  <a:srgbClr val="767676"/>
                </a:solidFill>
                <a:latin typeface="Century Gothic" pitchFamily="34" charset="0"/>
              </a:rPr>
              <a:t>Underwriting and pricing</a:t>
            </a:r>
            <a:endParaRPr lang="id-ID" sz="2000" b="1">
              <a:solidFill>
                <a:srgbClr val="767676"/>
              </a:solidFill>
              <a:latin typeface="Century Gothic" pitchFamily="34" charset="0"/>
            </a:endParaRPr>
          </a:p>
        </p:txBody>
      </p:sp>
      <p:sp>
        <p:nvSpPr>
          <p:cNvPr id="18435" name="Text Box 3"/>
          <p:cNvSpPr txBox="1">
            <a:spLocks/>
          </p:cNvSpPr>
          <p:nvPr/>
        </p:nvSpPr>
        <p:spPr bwMode="auto">
          <a:xfrm>
            <a:off x="457200" y="971550"/>
            <a:ext cx="838200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IoT may result in better pricing 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It may widen the insurable groups 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Insurance will be more targeted to specific need, for lower, affordable premium</a:t>
            </a: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IoT effects on regulatory obligations connected with risk evaluation and pricing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IoT means continuous risk evaluation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r>
              <a:rPr lang="en-US" sz="1600">
                <a:latin typeface="Century Gothic" pitchFamily="34" charset="0"/>
              </a:rPr>
              <a:t>But also develops to provide the necessary tools for that</a:t>
            </a: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None/>
            </a:pPr>
            <a:endParaRPr lang="en-US" sz="1600" b="1">
              <a:latin typeface="Century Gothic" pitchFamily="34" charset="0"/>
            </a:endParaRPr>
          </a:p>
          <a:p>
            <a:pPr marL="914400" lvl="1" indent="-381000" eaLnBrk="0" hangingPunct="0"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n-US" sz="1600">
              <a:latin typeface="Century Gothic" pitchFamily="34" charset="0"/>
            </a:endParaRPr>
          </a:p>
          <a:p>
            <a:pPr marL="457200" indent="-381000" eaLnBrk="0" hangingPunct="0">
              <a:spcBef>
                <a:spcPts val="600"/>
              </a:spcBef>
              <a:spcAft>
                <a:spcPct val="45000"/>
              </a:spcAft>
              <a:buClr>
                <a:srgbClr val="000000"/>
              </a:buClr>
              <a:buSzPts val="2400"/>
              <a:buFont typeface="Wingdings" pitchFamily="2" charset="2"/>
              <a:buChar char="Ø"/>
            </a:pPr>
            <a:endParaRPr lang="el-GR" sz="16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4_Mowbray 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1366</Words>
  <Application>Microsoft Office PowerPoint</Application>
  <PresentationFormat>Προβολή στην οθόνη (16:9)</PresentationFormat>
  <Paragraphs>220</Paragraphs>
  <Slides>21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4_Mowbray template</vt:lpstr>
      <vt:lpstr>The Internet of Things and Insurance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KN</dc:creator>
  <cp:lastModifiedBy>KN</cp:lastModifiedBy>
  <cp:revision>357</cp:revision>
  <dcterms:modified xsi:type="dcterms:W3CDTF">2019-04-13T06:13:06Z</dcterms:modified>
</cp:coreProperties>
</file>